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418" r:id="rId2"/>
    <p:sldId id="264" r:id="rId3"/>
    <p:sldId id="265" r:id="rId4"/>
    <p:sldId id="266" r:id="rId5"/>
    <p:sldId id="412" r:id="rId6"/>
    <p:sldId id="267" r:id="rId7"/>
    <p:sldId id="413" r:id="rId8"/>
    <p:sldId id="268" r:id="rId9"/>
    <p:sldId id="269" r:id="rId10"/>
    <p:sldId id="271" r:id="rId11"/>
    <p:sldId id="272" r:id="rId12"/>
    <p:sldId id="277" r:id="rId13"/>
    <p:sldId id="279" r:id="rId14"/>
    <p:sldId id="281" r:id="rId15"/>
    <p:sldId id="286" r:id="rId16"/>
    <p:sldId id="292" r:id="rId17"/>
    <p:sldId id="293" r:id="rId18"/>
    <p:sldId id="294" r:id="rId19"/>
    <p:sldId id="300" r:id="rId20"/>
    <p:sldId id="312" r:id="rId21"/>
    <p:sldId id="331" r:id="rId22"/>
    <p:sldId id="405" r:id="rId23"/>
    <p:sldId id="414" r:id="rId24"/>
    <p:sldId id="415" r:id="rId25"/>
    <p:sldId id="416" r:id="rId26"/>
    <p:sldId id="417" r:id="rId27"/>
    <p:sldId id="297" r:id="rId28"/>
    <p:sldId id="411" r:id="rId29"/>
    <p:sldId id="298" r:id="rId30"/>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956156-EBDD-40EC-B7CF-CF4B4D95AAF1}" type="datetimeFigureOut">
              <a:rPr lang="hu-HU" smtClean="0"/>
              <a:t>2018. 02. 19.</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A11E76-94C4-4B87-A905-85E3D966B24B}" type="slidenum">
              <a:rPr lang="hu-HU" smtClean="0"/>
              <a:t>‹#›</a:t>
            </a:fld>
            <a:endParaRPr lang="hu-HU"/>
          </a:p>
        </p:txBody>
      </p:sp>
    </p:spTree>
    <p:extLst>
      <p:ext uri="{BB962C8B-B14F-4D97-AF65-F5344CB8AC3E}">
        <p14:creationId xmlns:p14="http://schemas.microsoft.com/office/powerpoint/2010/main" val="2687022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2</a:t>
            </a:fld>
            <a:endParaRPr lang="en-GB" dirty="0"/>
          </a:p>
        </p:txBody>
      </p:sp>
    </p:spTree>
    <p:extLst>
      <p:ext uri="{BB962C8B-B14F-4D97-AF65-F5344CB8AC3E}">
        <p14:creationId xmlns:p14="http://schemas.microsoft.com/office/powerpoint/2010/main" val="17383500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20</a:t>
            </a:fld>
            <a:endParaRPr lang="en-GB" dirty="0"/>
          </a:p>
        </p:txBody>
      </p:sp>
    </p:spTree>
    <p:extLst>
      <p:ext uri="{BB962C8B-B14F-4D97-AF65-F5344CB8AC3E}">
        <p14:creationId xmlns:p14="http://schemas.microsoft.com/office/powerpoint/2010/main" val="22664121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21</a:t>
            </a:fld>
            <a:endParaRPr lang="en-GB" dirty="0"/>
          </a:p>
        </p:txBody>
      </p:sp>
    </p:spTree>
    <p:extLst>
      <p:ext uri="{BB962C8B-B14F-4D97-AF65-F5344CB8AC3E}">
        <p14:creationId xmlns:p14="http://schemas.microsoft.com/office/powerpoint/2010/main" val="2316279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24</a:t>
            </a:fld>
            <a:endParaRPr lang="en-GB" dirty="0"/>
          </a:p>
        </p:txBody>
      </p:sp>
    </p:spTree>
    <p:extLst>
      <p:ext uri="{BB962C8B-B14F-4D97-AF65-F5344CB8AC3E}">
        <p14:creationId xmlns:p14="http://schemas.microsoft.com/office/powerpoint/2010/main" val="12943000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a:ln/>
        </p:spPr>
      </p:sp>
      <p:sp>
        <p:nvSpPr>
          <p:cNvPr id="2406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1662099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3</a:t>
            </a:fld>
            <a:endParaRPr lang="en-GB" dirty="0"/>
          </a:p>
        </p:txBody>
      </p:sp>
    </p:spTree>
    <p:extLst>
      <p:ext uri="{BB962C8B-B14F-4D97-AF65-F5344CB8AC3E}">
        <p14:creationId xmlns:p14="http://schemas.microsoft.com/office/powerpoint/2010/main" val="3412459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4</a:t>
            </a:fld>
            <a:endParaRPr lang="en-GB" dirty="0"/>
          </a:p>
        </p:txBody>
      </p:sp>
    </p:spTree>
    <p:extLst>
      <p:ext uri="{BB962C8B-B14F-4D97-AF65-F5344CB8AC3E}">
        <p14:creationId xmlns:p14="http://schemas.microsoft.com/office/powerpoint/2010/main" val="3143345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9</a:t>
            </a:fld>
            <a:endParaRPr lang="en-GB" dirty="0"/>
          </a:p>
        </p:txBody>
      </p:sp>
    </p:spTree>
    <p:extLst>
      <p:ext uri="{BB962C8B-B14F-4D97-AF65-F5344CB8AC3E}">
        <p14:creationId xmlns:p14="http://schemas.microsoft.com/office/powerpoint/2010/main" val="2452078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12</a:t>
            </a:fld>
            <a:endParaRPr lang="en-GB" dirty="0"/>
          </a:p>
        </p:txBody>
      </p:sp>
    </p:spTree>
    <p:extLst>
      <p:ext uri="{BB962C8B-B14F-4D97-AF65-F5344CB8AC3E}">
        <p14:creationId xmlns:p14="http://schemas.microsoft.com/office/powerpoint/2010/main" val="7797873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13</a:t>
            </a:fld>
            <a:endParaRPr lang="en-GB" dirty="0"/>
          </a:p>
        </p:txBody>
      </p:sp>
    </p:spTree>
    <p:extLst>
      <p:ext uri="{BB962C8B-B14F-4D97-AF65-F5344CB8AC3E}">
        <p14:creationId xmlns:p14="http://schemas.microsoft.com/office/powerpoint/2010/main" val="1632459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14</a:t>
            </a:fld>
            <a:endParaRPr lang="en-GB" dirty="0"/>
          </a:p>
        </p:txBody>
      </p:sp>
    </p:spTree>
    <p:extLst>
      <p:ext uri="{BB962C8B-B14F-4D97-AF65-F5344CB8AC3E}">
        <p14:creationId xmlns:p14="http://schemas.microsoft.com/office/powerpoint/2010/main" val="2820720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15</a:t>
            </a:fld>
            <a:endParaRPr lang="en-GB" dirty="0"/>
          </a:p>
        </p:txBody>
      </p:sp>
    </p:spTree>
    <p:extLst>
      <p:ext uri="{BB962C8B-B14F-4D97-AF65-F5344CB8AC3E}">
        <p14:creationId xmlns:p14="http://schemas.microsoft.com/office/powerpoint/2010/main" val="35213458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pPr>
              <a:defRPr/>
            </a:pPr>
            <a:fld id="{6C5E1164-CFAF-47C2-B077-926030F1DE8A}" type="slidenum">
              <a:rPr lang="en-GB" smtClean="0"/>
              <a:pPr>
                <a:defRPr/>
              </a:pPr>
              <a:t>19</a:t>
            </a:fld>
            <a:endParaRPr lang="en-GB" dirty="0"/>
          </a:p>
        </p:txBody>
      </p:sp>
    </p:spTree>
    <p:extLst>
      <p:ext uri="{BB962C8B-B14F-4D97-AF65-F5344CB8AC3E}">
        <p14:creationId xmlns:p14="http://schemas.microsoft.com/office/powerpoint/2010/main" val="519724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smtClean="0"/>
              <a:t>Mintacím szerkesztése</a:t>
            </a:r>
            <a:endParaRPr lang="hu-HU"/>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smtClean="0"/>
              <a:t>Alcím mintájának szerkesztése</a:t>
            </a:r>
            <a:endParaRPr lang="hu-HU"/>
          </a:p>
        </p:txBody>
      </p:sp>
      <p:sp>
        <p:nvSpPr>
          <p:cNvPr id="4" name="Dátum helye 3"/>
          <p:cNvSpPr>
            <a:spLocks noGrp="1"/>
          </p:cNvSpPr>
          <p:nvPr>
            <p:ph type="dt" sz="half" idx="10"/>
          </p:nvPr>
        </p:nvSpPr>
        <p:spPr/>
        <p:txBody>
          <a:bodyPr/>
          <a:lstStyle/>
          <a:p>
            <a:fld id="{AC7593B8-94D5-4A43-B216-DA0D233F64D8}" type="datetimeFigureOut">
              <a:rPr lang="hu-HU" smtClean="0"/>
              <a:t>2018. 02. 19.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776183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C7593B8-94D5-4A43-B216-DA0D233F64D8}" type="datetimeFigureOut">
              <a:rPr lang="hu-HU" smtClean="0"/>
              <a:t>2018. 02. 19.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363439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C7593B8-94D5-4A43-B216-DA0D233F64D8}" type="datetimeFigureOut">
              <a:rPr lang="hu-HU" smtClean="0"/>
              <a:t>2018. 02. 19.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335600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p>
            <a:fld id="{AC7593B8-94D5-4A43-B216-DA0D233F64D8}" type="datetimeFigureOut">
              <a:rPr lang="hu-HU" smtClean="0"/>
              <a:t>2018. 02. 19.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564641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smtClean="0"/>
              <a:t>Mintacím szerkesztése</a:t>
            </a:r>
            <a:endParaRPr lang="hu-HU"/>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smtClean="0"/>
              <a:t>Mintaszöveg szerkesztése</a:t>
            </a:r>
          </a:p>
        </p:txBody>
      </p:sp>
      <p:sp>
        <p:nvSpPr>
          <p:cNvPr id="4" name="Dátum helye 3"/>
          <p:cNvSpPr>
            <a:spLocks noGrp="1"/>
          </p:cNvSpPr>
          <p:nvPr>
            <p:ph type="dt" sz="half" idx="10"/>
          </p:nvPr>
        </p:nvSpPr>
        <p:spPr/>
        <p:txBody>
          <a:bodyPr/>
          <a:lstStyle/>
          <a:p>
            <a:fld id="{AC7593B8-94D5-4A43-B216-DA0D233F64D8}" type="datetimeFigureOut">
              <a:rPr lang="hu-HU" smtClean="0"/>
              <a:t>2018. 02. 19.</a:t>
            </a:fld>
            <a:endParaRPr lang="hu-HU"/>
          </a:p>
        </p:txBody>
      </p:sp>
      <p:sp>
        <p:nvSpPr>
          <p:cNvPr id="5" name="Élőláb helye 4"/>
          <p:cNvSpPr>
            <a:spLocks noGrp="1"/>
          </p:cNvSpPr>
          <p:nvPr>
            <p:ph type="ftr" sz="quarter" idx="11"/>
          </p:nvPr>
        </p:nvSpPr>
        <p:spPr/>
        <p:txBody>
          <a:bodyPr/>
          <a:lstStyle/>
          <a:p>
            <a:endParaRPr lang="hu-HU"/>
          </a:p>
        </p:txBody>
      </p:sp>
      <p:sp>
        <p:nvSpPr>
          <p:cNvPr id="6" name="Dia számának helye 5"/>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51395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838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6172200" y="1825625"/>
            <a:ext cx="5181600" cy="435133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p>
            <a:fld id="{AC7593B8-94D5-4A43-B216-DA0D233F64D8}" type="datetimeFigureOut">
              <a:rPr lang="hu-HU" smtClean="0"/>
              <a:t>2018. 02. 19.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43134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smtClean="0"/>
              <a:t>Mintacím szerkesztése</a:t>
            </a:r>
            <a:endParaRPr lang="hu-HU"/>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p>
            <a:fld id="{AC7593B8-94D5-4A43-B216-DA0D233F64D8}" type="datetimeFigureOut">
              <a:rPr lang="hu-HU" smtClean="0"/>
              <a:t>2018. 02. 19.</a:t>
            </a:fld>
            <a:endParaRPr lang="hu-HU"/>
          </a:p>
        </p:txBody>
      </p:sp>
      <p:sp>
        <p:nvSpPr>
          <p:cNvPr id="8" name="Élőláb helye 7"/>
          <p:cNvSpPr>
            <a:spLocks noGrp="1"/>
          </p:cNvSpPr>
          <p:nvPr>
            <p:ph type="ftr" sz="quarter" idx="11"/>
          </p:nvPr>
        </p:nvSpPr>
        <p:spPr/>
        <p:txBody>
          <a:bodyPr/>
          <a:lstStyle/>
          <a:p>
            <a:endParaRPr lang="hu-HU"/>
          </a:p>
        </p:txBody>
      </p:sp>
      <p:sp>
        <p:nvSpPr>
          <p:cNvPr id="9" name="Dia számának helye 8"/>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625385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p>
            <a:fld id="{AC7593B8-94D5-4A43-B216-DA0D233F64D8}" type="datetimeFigureOut">
              <a:rPr lang="hu-HU" smtClean="0"/>
              <a:t>2018. 02. 19.</a:t>
            </a:fld>
            <a:endParaRPr lang="hu-HU"/>
          </a:p>
        </p:txBody>
      </p:sp>
      <p:sp>
        <p:nvSpPr>
          <p:cNvPr id="4" name="Élőláb helye 3"/>
          <p:cNvSpPr>
            <a:spLocks noGrp="1"/>
          </p:cNvSpPr>
          <p:nvPr>
            <p:ph type="ftr" sz="quarter" idx="11"/>
          </p:nvPr>
        </p:nvSpPr>
        <p:spPr/>
        <p:txBody>
          <a:bodyPr/>
          <a:lstStyle/>
          <a:p>
            <a:endParaRPr lang="hu-HU"/>
          </a:p>
        </p:txBody>
      </p:sp>
      <p:sp>
        <p:nvSpPr>
          <p:cNvPr id="5" name="Dia számának helye 4"/>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253353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AC7593B8-94D5-4A43-B216-DA0D233F64D8}" type="datetimeFigureOut">
              <a:rPr lang="hu-HU" smtClean="0"/>
              <a:t>2018. 02. 19.</a:t>
            </a:fld>
            <a:endParaRPr lang="hu-HU"/>
          </a:p>
        </p:txBody>
      </p:sp>
      <p:sp>
        <p:nvSpPr>
          <p:cNvPr id="3" name="Élőláb helye 2"/>
          <p:cNvSpPr>
            <a:spLocks noGrp="1"/>
          </p:cNvSpPr>
          <p:nvPr>
            <p:ph type="ftr" sz="quarter" idx="11"/>
          </p:nvPr>
        </p:nvSpPr>
        <p:spPr/>
        <p:txBody>
          <a:bodyPr/>
          <a:lstStyle/>
          <a:p>
            <a:endParaRPr lang="hu-HU"/>
          </a:p>
        </p:txBody>
      </p:sp>
      <p:sp>
        <p:nvSpPr>
          <p:cNvPr id="4" name="Dia számának helye 3"/>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3269433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AC7593B8-94D5-4A43-B216-DA0D233F64D8}" type="datetimeFigureOut">
              <a:rPr lang="hu-HU" smtClean="0"/>
              <a:t>2018. 02. 19.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425149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smtClean="0"/>
              <a:t>Mintacím szerkesztése</a:t>
            </a:r>
            <a:endParaRPr lang="hu-HU"/>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smtClean="0"/>
              <a:t>Mintaszöveg szerkesztése</a:t>
            </a:r>
          </a:p>
        </p:txBody>
      </p:sp>
      <p:sp>
        <p:nvSpPr>
          <p:cNvPr id="5" name="Dátum helye 4"/>
          <p:cNvSpPr>
            <a:spLocks noGrp="1"/>
          </p:cNvSpPr>
          <p:nvPr>
            <p:ph type="dt" sz="half" idx="10"/>
          </p:nvPr>
        </p:nvSpPr>
        <p:spPr/>
        <p:txBody>
          <a:bodyPr/>
          <a:lstStyle/>
          <a:p>
            <a:fld id="{AC7593B8-94D5-4A43-B216-DA0D233F64D8}" type="datetimeFigureOut">
              <a:rPr lang="hu-HU" smtClean="0"/>
              <a:t>2018. 02. 19.</a:t>
            </a:fld>
            <a:endParaRPr lang="hu-HU"/>
          </a:p>
        </p:txBody>
      </p:sp>
      <p:sp>
        <p:nvSpPr>
          <p:cNvPr id="6" name="Élőláb helye 5"/>
          <p:cNvSpPr>
            <a:spLocks noGrp="1"/>
          </p:cNvSpPr>
          <p:nvPr>
            <p:ph type="ftr" sz="quarter" idx="11"/>
          </p:nvPr>
        </p:nvSpPr>
        <p:spPr/>
        <p:txBody>
          <a:bodyPr/>
          <a:lstStyle/>
          <a:p>
            <a:endParaRPr lang="hu-HU"/>
          </a:p>
        </p:txBody>
      </p:sp>
      <p:sp>
        <p:nvSpPr>
          <p:cNvPr id="7" name="Dia számának helye 6"/>
          <p:cNvSpPr>
            <a:spLocks noGrp="1"/>
          </p:cNvSpPr>
          <p:nvPr>
            <p:ph type="sldNum" sz="quarter" idx="12"/>
          </p:nvPr>
        </p:nvSpPr>
        <p:spPr/>
        <p:txBody>
          <a:bodyPr/>
          <a:lstStyle/>
          <a:p>
            <a:fld id="{FABC63F1-CEEF-48F5-BD6E-1D62CCEFAC3F}" type="slidenum">
              <a:rPr lang="hu-HU" smtClean="0"/>
              <a:t>‹#›</a:t>
            </a:fld>
            <a:endParaRPr lang="hu-HU"/>
          </a:p>
        </p:txBody>
      </p:sp>
    </p:spTree>
    <p:extLst>
      <p:ext uri="{BB962C8B-B14F-4D97-AF65-F5344CB8AC3E}">
        <p14:creationId xmlns:p14="http://schemas.microsoft.com/office/powerpoint/2010/main" val="10316664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smtClean="0"/>
              <a:t>Mintacím szerkesztése</a:t>
            </a:r>
            <a:endParaRPr lang="hu-HU"/>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7593B8-94D5-4A43-B216-DA0D233F64D8}" type="datetimeFigureOut">
              <a:rPr lang="hu-HU" smtClean="0"/>
              <a:t>2018. 02. 19.</a:t>
            </a:fld>
            <a:endParaRPr lang="hu-HU"/>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BC63F1-CEEF-48F5-BD6E-1D62CCEFAC3F}" type="slidenum">
              <a:rPr lang="hu-HU" smtClean="0"/>
              <a:t>‹#›</a:t>
            </a:fld>
            <a:endParaRPr lang="hu-HU"/>
          </a:p>
        </p:txBody>
      </p:sp>
    </p:spTree>
    <p:extLst>
      <p:ext uri="{BB962C8B-B14F-4D97-AF65-F5344CB8AC3E}">
        <p14:creationId xmlns:p14="http://schemas.microsoft.com/office/powerpoint/2010/main" val="1904293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95041" y="2868583"/>
            <a:ext cx="7601918" cy="1996226"/>
          </a:xfrm>
        </p:spPr>
        <p:txBody>
          <a:bodyPr>
            <a:normAutofit/>
          </a:bodyPr>
          <a:lstStyle/>
          <a:p>
            <a:pPr>
              <a:defRPr/>
            </a:pPr>
            <a:r>
              <a:rPr lang="en-GB" altLang="en-US" sz="8000" b="1" dirty="0" smtClean="0">
                <a:solidFill>
                  <a:srgbClr val="FFFF00"/>
                </a:solidFill>
              </a:rPr>
              <a:t>COPIS</a:t>
            </a:r>
            <a:r>
              <a:rPr lang="en-GB" altLang="en-US" sz="3200" b="1" dirty="0">
                <a:solidFill>
                  <a:srgbClr val="FFFF00"/>
                </a:solidFill>
              </a:rPr>
              <a:t/>
            </a:r>
            <a:br>
              <a:rPr lang="en-GB" altLang="en-US" sz="3200" b="1" dirty="0">
                <a:solidFill>
                  <a:srgbClr val="FFFF00"/>
                </a:solidFill>
              </a:rPr>
            </a:br>
            <a:r>
              <a:rPr lang="en-GB" altLang="en-US" sz="3200" b="1" dirty="0">
                <a:solidFill>
                  <a:srgbClr val="FFFF00"/>
                </a:solidFill>
              </a:rPr>
              <a:t>Training for Customs Officers</a:t>
            </a:r>
            <a:endParaRPr lang="bs-Latn-BA" altLang="en-US" sz="4800" b="1" dirty="0">
              <a:solidFill>
                <a:schemeClr val="accent1">
                  <a:lumMod val="50000"/>
                </a:schemeClr>
              </a:solidFill>
              <a:latin typeface="+mn-lt"/>
              <a:ea typeface="ＭＳ Ｐゴシック" charset="-128"/>
            </a:endParaRPr>
          </a:p>
        </p:txBody>
      </p:sp>
      <p:sp>
        <p:nvSpPr>
          <p:cNvPr id="3" name="Subtitle 2"/>
          <p:cNvSpPr>
            <a:spLocks noGrp="1"/>
          </p:cNvSpPr>
          <p:nvPr>
            <p:ph type="subTitle" idx="1"/>
          </p:nvPr>
        </p:nvSpPr>
        <p:spPr>
          <a:xfrm>
            <a:off x="978095" y="5185589"/>
            <a:ext cx="7601918" cy="1429718"/>
          </a:xfrm>
        </p:spPr>
        <p:txBody>
          <a:bodyPr>
            <a:normAutofit/>
          </a:bodyPr>
          <a:lstStyle/>
          <a:p>
            <a:pPr algn="l">
              <a:defRPr/>
            </a:pPr>
            <a:endParaRPr lang="en-US" sz="2100" b="1" dirty="0">
              <a:effectLst>
                <a:outerShdw blurRad="38100" dist="38100" dir="2700000" algn="tl">
                  <a:srgbClr val="000000">
                    <a:alpha val="43137"/>
                  </a:srgbClr>
                </a:outerShdw>
              </a:effectLst>
            </a:endParaRPr>
          </a:p>
          <a:p>
            <a:pPr algn="l">
              <a:defRPr/>
            </a:pPr>
            <a:r>
              <a:rPr lang="ro-MD" sz="2100" b="1" dirty="0">
                <a:effectLst>
                  <a:outerShdw blurRad="38100" dist="38100" dir="2700000" algn="tl">
                    <a:srgbClr val="000000">
                      <a:alpha val="43137"/>
                    </a:srgbClr>
                  </a:outerShdw>
                </a:effectLst>
              </a:rPr>
              <a:t>Gyula </a:t>
            </a:r>
            <a:r>
              <a:rPr lang="ro-MD" sz="2100" b="1" dirty="0" err="1">
                <a:effectLst>
                  <a:outerShdw blurRad="38100" dist="38100" dir="2700000" algn="tl">
                    <a:srgbClr val="000000">
                      <a:alpha val="43137"/>
                    </a:srgbClr>
                  </a:outerShdw>
                </a:effectLst>
              </a:rPr>
              <a:t>Almasi</a:t>
            </a:r>
            <a:endParaRPr lang="en-US" sz="2100" b="1" dirty="0">
              <a:effectLst>
                <a:outerShdw blurRad="38100" dist="38100" dir="2700000" algn="tl">
                  <a:srgbClr val="000000">
                    <a:alpha val="43137"/>
                  </a:srgbClr>
                </a:outerShdw>
              </a:effectLst>
            </a:endParaRPr>
          </a:p>
          <a:p>
            <a:pPr algn="l">
              <a:defRPr/>
            </a:pPr>
            <a:r>
              <a:rPr lang="en-US" sz="2100" b="1" dirty="0">
                <a:effectLst>
                  <a:outerShdw blurRad="38100" dist="38100" dir="2700000" algn="tl">
                    <a:srgbClr val="000000">
                      <a:alpha val="43137"/>
                    </a:srgbClr>
                  </a:outerShdw>
                </a:effectLst>
              </a:rPr>
              <a:t>Chisinau, </a:t>
            </a:r>
            <a:r>
              <a:rPr lang="en-US" sz="2100" b="1" dirty="0" smtClean="0">
                <a:effectLst>
                  <a:outerShdw blurRad="38100" dist="38100" dir="2700000" algn="tl">
                    <a:srgbClr val="000000">
                      <a:alpha val="43137"/>
                    </a:srgbClr>
                  </a:outerShdw>
                </a:effectLst>
              </a:rPr>
              <a:t>Februa</a:t>
            </a:r>
            <a:r>
              <a:rPr lang="ro-MD" sz="2100" b="1" dirty="0" err="1" smtClean="0">
                <a:effectLst>
                  <a:outerShdw blurRad="38100" dist="38100" dir="2700000" algn="tl">
                    <a:srgbClr val="000000">
                      <a:alpha val="43137"/>
                    </a:srgbClr>
                  </a:outerShdw>
                </a:effectLst>
              </a:rPr>
              <a:t>ry</a:t>
            </a:r>
            <a:r>
              <a:rPr lang="ro-MD" sz="2100" b="1" dirty="0" smtClean="0">
                <a:effectLst>
                  <a:outerShdw blurRad="38100" dist="38100" dir="2700000" algn="tl">
                    <a:srgbClr val="000000">
                      <a:alpha val="43137"/>
                    </a:srgbClr>
                  </a:outerShdw>
                </a:effectLst>
              </a:rPr>
              <a:t> </a:t>
            </a:r>
            <a:r>
              <a:rPr lang="en-US" sz="2100" b="1" dirty="0" smtClean="0">
                <a:effectLst>
                  <a:outerShdw blurRad="38100" dist="38100" dir="2700000" algn="tl">
                    <a:srgbClr val="000000">
                      <a:alpha val="43137"/>
                    </a:srgbClr>
                  </a:outerShdw>
                </a:effectLst>
              </a:rPr>
              <a:t>2018</a:t>
            </a:r>
            <a:endParaRPr lang="bs-Latn-BA" sz="2100" b="1" dirty="0">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stretch>
            <a:fillRect/>
          </a:stretch>
        </p:blipFill>
        <p:spPr>
          <a:xfrm>
            <a:off x="1524001" y="1042088"/>
            <a:ext cx="9143999" cy="1590062"/>
          </a:xfrm>
          <a:prstGeom prst="rect">
            <a:avLst/>
          </a:prstGeom>
        </p:spPr>
      </p:pic>
      <p:sp>
        <p:nvSpPr>
          <p:cNvPr id="11" name="Rectangle 10"/>
          <p:cNvSpPr/>
          <p:nvPr/>
        </p:nvSpPr>
        <p:spPr>
          <a:xfrm>
            <a:off x="7792792" y="2034371"/>
            <a:ext cx="1574442" cy="276999"/>
          </a:xfrm>
          <a:prstGeom prst="rect">
            <a:avLst/>
          </a:prstGeom>
        </p:spPr>
        <p:txBody>
          <a:bodyPr wrap="square">
            <a:spAutoFit/>
          </a:bodyPr>
          <a:lstStyle/>
          <a:p>
            <a:pPr algn="ctr"/>
            <a:r>
              <a:rPr lang="en-US" sz="600" b="1" dirty="0">
                <a:solidFill>
                  <a:srgbClr val="002060"/>
                </a:solidFill>
                <a:effectLst>
                  <a:outerShdw blurRad="38100" dist="38100" dir="2700000" algn="tl">
                    <a:srgbClr val="000000">
                      <a:alpha val="43137"/>
                    </a:srgbClr>
                  </a:outerShdw>
                </a:effectLst>
              </a:rPr>
              <a:t>This project is funded by</a:t>
            </a:r>
          </a:p>
          <a:p>
            <a:pPr algn="ctr"/>
            <a:r>
              <a:rPr lang="en-US" sz="600" b="1" dirty="0">
                <a:solidFill>
                  <a:srgbClr val="002060"/>
                </a:solidFill>
                <a:effectLst>
                  <a:outerShdw blurRad="38100" dist="38100" dir="2700000" algn="tl">
                    <a:srgbClr val="000000">
                      <a:alpha val="43137"/>
                    </a:srgbClr>
                  </a:outerShdw>
                </a:effectLst>
              </a:rPr>
              <a:t>the European Union</a:t>
            </a:r>
          </a:p>
        </p:txBody>
      </p:sp>
      <p:pic>
        <p:nvPicPr>
          <p:cNvPr id="12" name="Picture 1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2172" y="1247722"/>
            <a:ext cx="881912" cy="786649"/>
          </a:xfrm>
          <a:prstGeom prst="rect">
            <a:avLst/>
          </a:prstGeom>
          <a:solidFill>
            <a:srgbClr val="FFFFFF"/>
          </a:solidFill>
          <a:ln>
            <a:noFill/>
          </a:ln>
        </p:spPr>
      </p:pic>
      <p:pic>
        <p:nvPicPr>
          <p:cNvPr id="13" name="Picture 12"/>
          <p:cNvPicPr>
            <a:picLocks noChangeAspect="1"/>
          </p:cNvPicPr>
          <p:nvPr/>
        </p:nvPicPr>
        <p:blipFill>
          <a:blip r:embed="rId4"/>
          <a:stretch>
            <a:fillRect/>
          </a:stretch>
        </p:blipFill>
        <p:spPr>
          <a:xfrm>
            <a:off x="7979344" y="1140119"/>
            <a:ext cx="1201338" cy="864962"/>
          </a:xfrm>
          <a:prstGeom prst="rect">
            <a:avLst/>
          </a:prstGeom>
        </p:spPr>
      </p:pic>
    </p:spTree>
    <p:extLst>
      <p:ext uri="{BB962C8B-B14F-4D97-AF65-F5344CB8AC3E}">
        <p14:creationId xmlns:p14="http://schemas.microsoft.com/office/powerpoint/2010/main" val="989393043"/>
      </p:ext>
    </p:extLst>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312" y="0"/>
            <a:ext cx="8229600" cy="1358153"/>
          </a:xfrm>
        </p:spPr>
        <p:txBody>
          <a:bodyPr>
            <a:normAutofit/>
          </a:bodyPr>
          <a:lstStyle/>
          <a:p>
            <a:r>
              <a:rPr lang="en-US" dirty="0">
                <a:solidFill>
                  <a:srgbClr val="FFFF00"/>
                </a:solidFill>
              </a:rPr>
              <a:t>COPIS OVERVIEW</a:t>
            </a:r>
            <a:br>
              <a:rPr lang="en-US" dirty="0">
                <a:solidFill>
                  <a:srgbClr val="FFFF00"/>
                </a:solidFill>
              </a:rPr>
            </a:br>
            <a:r>
              <a:rPr lang="en-US" dirty="0">
                <a:solidFill>
                  <a:srgbClr val="FFFF00"/>
                </a:solidFill>
              </a:rPr>
              <a:t> </a:t>
            </a:r>
            <a:r>
              <a:rPr lang="en-US" sz="2500" dirty="0">
                <a:solidFill>
                  <a:srgbClr val="FFFF00"/>
                </a:solidFill>
              </a:rPr>
              <a:t>Connectivity and Login</a:t>
            </a:r>
            <a:endParaRPr lang="el-GR" sz="2500" dirty="0">
              <a:solidFill>
                <a:srgbClr val="FFFF00"/>
              </a:solidFill>
            </a:endParaRPr>
          </a:p>
        </p:txBody>
      </p:sp>
      <p:sp>
        <p:nvSpPr>
          <p:cNvPr id="3" name="Content Placeholder 2"/>
          <p:cNvSpPr>
            <a:spLocks noGrp="1"/>
          </p:cNvSpPr>
          <p:nvPr>
            <p:ph idx="1"/>
          </p:nvPr>
        </p:nvSpPr>
        <p:spPr>
          <a:xfrm>
            <a:off x="1991544" y="2492897"/>
            <a:ext cx="8229600" cy="3529013"/>
          </a:xfrm>
        </p:spPr>
        <p:txBody>
          <a:bodyPr/>
          <a:lstStyle/>
          <a:p>
            <a:endParaRPr lang="hu-HU" dirty="0" smtClean="0">
              <a:solidFill>
                <a:srgbClr val="FFFF00"/>
              </a:solidFill>
            </a:endParaRPr>
          </a:p>
          <a:p>
            <a:r>
              <a:rPr lang="en-US" dirty="0" smtClean="0">
                <a:solidFill>
                  <a:srgbClr val="FFFF00"/>
                </a:solidFill>
              </a:rPr>
              <a:t>Direct </a:t>
            </a:r>
            <a:r>
              <a:rPr lang="en-US" dirty="0">
                <a:solidFill>
                  <a:srgbClr val="FFFF00"/>
                </a:solidFill>
              </a:rPr>
              <a:t>Connection</a:t>
            </a:r>
            <a:endParaRPr lang="el-GR" dirty="0">
              <a:solidFill>
                <a:srgbClr val="FFFF00"/>
              </a:solidFill>
            </a:endParaRPr>
          </a:p>
        </p:txBody>
      </p:sp>
      <p:pic>
        <p:nvPicPr>
          <p:cNvPr id="6" name="Picture 5"/>
          <p:cNvPicPr>
            <a:picLocks noChangeAspect="1"/>
          </p:cNvPicPr>
          <p:nvPr/>
        </p:nvPicPr>
        <p:blipFill>
          <a:blip r:embed="rId2"/>
          <a:stretch>
            <a:fillRect/>
          </a:stretch>
        </p:blipFill>
        <p:spPr>
          <a:xfrm>
            <a:off x="6546231" y="3405779"/>
            <a:ext cx="4722404" cy="3133133"/>
          </a:xfrm>
          <a:prstGeom prst="rect">
            <a:avLst/>
          </a:prstGeom>
        </p:spPr>
      </p:pic>
    </p:spTree>
    <p:extLst>
      <p:ext uri="{BB962C8B-B14F-4D97-AF65-F5344CB8AC3E}">
        <p14:creationId xmlns:p14="http://schemas.microsoft.com/office/powerpoint/2010/main" val="35681210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en-US" dirty="0">
                <a:solidFill>
                  <a:srgbClr val="FFFF00"/>
                </a:solidFill>
              </a:rPr>
              <a:t>COPIS OVERVIEW </a:t>
            </a:r>
            <a:br>
              <a:rPr lang="en-US" dirty="0">
                <a:solidFill>
                  <a:srgbClr val="FFFF00"/>
                </a:solidFill>
              </a:rPr>
            </a:br>
            <a:endParaRPr lang="el-GR" sz="2500" dirty="0"/>
          </a:p>
        </p:txBody>
      </p:sp>
      <p:sp>
        <p:nvSpPr>
          <p:cNvPr id="3" name="Content Placeholder 2"/>
          <p:cNvSpPr>
            <a:spLocks noGrp="1"/>
          </p:cNvSpPr>
          <p:nvPr>
            <p:ph idx="1"/>
          </p:nvPr>
        </p:nvSpPr>
        <p:spPr>
          <a:xfrm>
            <a:off x="838200" y="2370137"/>
            <a:ext cx="10515600" cy="4351338"/>
          </a:xfrm>
        </p:spPr>
        <p:txBody>
          <a:bodyPr/>
          <a:lstStyle/>
          <a:p>
            <a:pPr lvl="1"/>
            <a:r>
              <a:rPr lang="en-US" dirty="0">
                <a:solidFill>
                  <a:srgbClr val="FFFF00"/>
                </a:solidFill>
              </a:rPr>
              <a:t>The COPIS Business Objectives</a:t>
            </a:r>
          </a:p>
          <a:p>
            <a:pPr lvl="1"/>
            <a:endParaRPr lang="hu-HU" dirty="0" smtClean="0">
              <a:solidFill>
                <a:srgbClr val="FFFF00"/>
              </a:solidFill>
            </a:endParaRPr>
          </a:p>
          <a:p>
            <a:pPr lvl="1"/>
            <a:r>
              <a:rPr lang="en-US" dirty="0" smtClean="0">
                <a:solidFill>
                  <a:srgbClr val="FFFF00"/>
                </a:solidFill>
              </a:rPr>
              <a:t>Connectivity </a:t>
            </a:r>
            <a:r>
              <a:rPr lang="en-US" dirty="0">
                <a:solidFill>
                  <a:srgbClr val="FFFF00"/>
                </a:solidFill>
              </a:rPr>
              <a:t>(CCN Gateway, direct connection)</a:t>
            </a:r>
          </a:p>
          <a:p>
            <a:pPr lvl="1"/>
            <a:endParaRPr lang="hu-HU" dirty="0" smtClean="0">
              <a:solidFill>
                <a:srgbClr val="FF0000"/>
              </a:solidFill>
            </a:endParaRPr>
          </a:p>
          <a:p>
            <a:pPr lvl="1"/>
            <a:r>
              <a:rPr lang="en-US" dirty="0" smtClean="0">
                <a:solidFill>
                  <a:srgbClr val="FF0000"/>
                </a:solidFill>
              </a:rPr>
              <a:t>Navigation </a:t>
            </a:r>
            <a:r>
              <a:rPr lang="en-US" dirty="0">
                <a:solidFill>
                  <a:srgbClr val="FF0000"/>
                </a:solidFill>
              </a:rPr>
              <a:t>(main menu, user guide, language)</a:t>
            </a:r>
          </a:p>
          <a:p>
            <a:pPr lvl="1"/>
            <a:endParaRPr lang="hu-HU" dirty="0" smtClean="0">
              <a:solidFill>
                <a:srgbClr val="FFFF00"/>
              </a:solidFill>
            </a:endParaRPr>
          </a:p>
          <a:p>
            <a:pPr lvl="1"/>
            <a:r>
              <a:rPr lang="en-US" dirty="0" smtClean="0">
                <a:solidFill>
                  <a:srgbClr val="FFFF00"/>
                </a:solidFill>
              </a:rPr>
              <a:t>Terminology</a:t>
            </a:r>
            <a:endParaRPr lang="el-GR" dirty="0">
              <a:solidFill>
                <a:srgbClr val="FFFF00"/>
              </a:solidFill>
            </a:endParaRPr>
          </a:p>
        </p:txBody>
      </p:sp>
    </p:spTree>
    <p:extLst>
      <p:ext uri="{BB962C8B-B14F-4D97-AF65-F5344CB8AC3E}">
        <p14:creationId xmlns:p14="http://schemas.microsoft.com/office/powerpoint/2010/main" val="12817905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168" y="174001"/>
            <a:ext cx="8229600" cy="936625"/>
          </a:xfrm>
        </p:spPr>
        <p:txBody>
          <a:bodyPr>
            <a:noAutofit/>
          </a:bodyPr>
          <a:lstStyle/>
          <a:p>
            <a:r>
              <a:rPr lang="en-US" sz="3600" dirty="0" smtClean="0">
                <a:solidFill>
                  <a:srgbClr val="00B050"/>
                </a:solidFill>
              </a:rPr>
              <a:t>COPIS OVERVIEW</a:t>
            </a:r>
            <a:br>
              <a:rPr lang="en-US" sz="3600" dirty="0" smtClean="0">
                <a:solidFill>
                  <a:srgbClr val="00B050"/>
                </a:solidFill>
              </a:rPr>
            </a:br>
            <a:r>
              <a:rPr lang="en-US" sz="3600" dirty="0" smtClean="0">
                <a:solidFill>
                  <a:srgbClr val="00B050"/>
                </a:solidFill>
              </a:rPr>
              <a:t>Navigation – Navigation Tree</a:t>
            </a:r>
            <a:endParaRPr lang="el-GR" sz="3600" dirty="0">
              <a:solidFill>
                <a:srgbClr val="00B050"/>
              </a:solidFill>
            </a:endParaRPr>
          </a:p>
        </p:txBody>
      </p:sp>
      <p:pic>
        <p:nvPicPr>
          <p:cNvPr id="3379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0372" y="2460811"/>
            <a:ext cx="4212840" cy="40309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bwMode="auto">
          <a:xfrm>
            <a:off x="110372" y="2286000"/>
            <a:ext cx="4041412" cy="4571999"/>
          </a:xfrm>
          <a:prstGeom prst="rect">
            <a:avLst/>
          </a:prstGeom>
          <a:noFill/>
          <a:ln w="9525" cap="flat" cmpd="sng" algn="ctr">
            <a:solidFill>
              <a:schemeClr val="tx1"/>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9" name="Rounded Rectangle 8"/>
          <p:cNvSpPr/>
          <p:nvPr/>
        </p:nvSpPr>
        <p:spPr bwMode="auto">
          <a:xfrm>
            <a:off x="5570240" y="1110627"/>
            <a:ext cx="5256584" cy="5747374"/>
          </a:xfrm>
          <a:prstGeom prst="roundRect">
            <a:avLst/>
          </a:prstGeom>
          <a:gradFill>
            <a:gsLst>
              <a:gs pos="72000">
                <a:srgbClr val="C5F7DF"/>
              </a:gs>
              <a:gs pos="0">
                <a:schemeClr val="accent1">
                  <a:lumMod val="90000"/>
                </a:schemeClr>
              </a:gs>
              <a:gs pos="72000">
                <a:schemeClr val="accent1">
                  <a:shade val="67500"/>
                  <a:satMod val="115000"/>
                </a:schemeClr>
              </a:gs>
              <a:gs pos="100000">
                <a:schemeClr val="accent1">
                  <a:shade val="100000"/>
                  <a:satMod val="115000"/>
                </a:schemeClr>
              </a:gs>
            </a:gsLst>
            <a:lin ang="5400000" scaled="0"/>
          </a:gradFill>
          <a:ln w="57150" cap="flat" cmpd="sng" algn="ctr">
            <a:solidFill>
              <a:srgbClr val="C5F7DF"/>
            </a:solidFill>
            <a:prstDash val="solid"/>
            <a:round/>
            <a:headEnd type="none" w="med" len="med"/>
            <a:tailEnd type="none" w="med" len="med"/>
          </a:ln>
          <a:effectLst>
            <a:innerShdw blurRad="63500" dist="50800" dir="16200000">
              <a:prstClr val="black">
                <a:alpha val="50000"/>
              </a:prstClr>
            </a:innerShdw>
          </a:effectLs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r>
              <a:rPr lang="en-US" b="1" dirty="0"/>
              <a:t>Breadcrumbs for quick navigation:</a:t>
            </a:r>
          </a:p>
          <a:p>
            <a:pPr marL="3175" fontAlgn="base">
              <a:spcBef>
                <a:spcPct val="0"/>
              </a:spcBef>
              <a:spcAft>
                <a:spcPct val="0"/>
              </a:spcAft>
            </a:pPr>
            <a:endParaRPr lang="en-US" b="1" dirty="0"/>
          </a:p>
          <a:p>
            <a:pPr marL="460375" lvl="1"/>
            <a:r>
              <a:rPr lang="en-US" b="1" dirty="0"/>
              <a:t>Collapse All: close all branches</a:t>
            </a:r>
          </a:p>
          <a:p>
            <a:pPr marL="460375" lvl="1"/>
            <a:r>
              <a:rPr lang="en-US" b="1" dirty="0"/>
              <a:t>Expand All: opens all branches</a:t>
            </a:r>
          </a:p>
          <a:p>
            <a:pPr marL="460375" lvl="1"/>
            <a:r>
              <a:rPr lang="en-US" b="1" dirty="0"/>
              <a:t>Toggle All: opens closed branches </a:t>
            </a:r>
            <a:r>
              <a:rPr lang="hu-HU" b="1" dirty="0" smtClean="0"/>
              <a:t>  </a:t>
            </a:r>
          </a:p>
          <a:p>
            <a:pPr marL="460375" lvl="1"/>
            <a:r>
              <a:rPr lang="hu-HU" b="1" dirty="0"/>
              <a:t> </a:t>
            </a:r>
            <a:r>
              <a:rPr lang="hu-HU" b="1" dirty="0" smtClean="0"/>
              <a:t>                   </a:t>
            </a:r>
            <a:r>
              <a:rPr lang="en-US" b="1" dirty="0" smtClean="0"/>
              <a:t>and </a:t>
            </a:r>
            <a:r>
              <a:rPr lang="en-US" b="1" dirty="0"/>
              <a:t>closes open </a:t>
            </a:r>
            <a:endParaRPr lang="hu-HU" b="1" dirty="0" smtClean="0"/>
          </a:p>
          <a:p>
            <a:pPr marL="460375" lvl="1"/>
            <a:r>
              <a:rPr lang="hu-HU" b="1" dirty="0"/>
              <a:t> </a:t>
            </a:r>
            <a:r>
              <a:rPr lang="hu-HU" b="1" dirty="0" smtClean="0"/>
              <a:t>                   </a:t>
            </a:r>
            <a:r>
              <a:rPr lang="en-US" b="1" dirty="0" smtClean="0"/>
              <a:t>branches</a:t>
            </a:r>
            <a:endParaRPr lang="en-US" b="1" dirty="0"/>
          </a:p>
          <a:p>
            <a:pPr marL="460375" lvl="1"/>
            <a:endParaRPr lang="en-US" b="1" dirty="0"/>
          </a:p>
          <a:p>
            <a:pPr marL="3175" fontAlgn="base">
              <a:spcBef>
                <a:spcPct val="0"/>
              </a:spcBef>
              <a:spcAft>
                <a:spcPct val="0"/>
              </a:spcAft>
            </a:pPr>
            <a:r>
              <a:rPr lang="en-US" b="1" dirty="0"/>
              <a:t>Tree View: easily navigation through the different parts of the AFA record</a:t>
            </a:r>
          </a:p>
          <a:p>
            <a:pPr marL="3175" fontAlgn="base">
              <a:spcBef>
                <a:spcPct val="0"/>
              </a:spcBef>
              <a:spcAft>
                <a:spcPct val="0"/>
              </a:spcAft>
            </a:pPr>
            <a:endParaRPr lang="el-GR" sz="1200" b="1" dirty="0"/>
          </a:p>
        </p:txBody>
      </p:sp>
      <p:sp>
        <p:nvSpPr>
          <p:cNvPr id="7" name="Rectangle 6"/>
          <p:cNvSpPr/>
          <p:nvPr/>
        </p:nvSpPr>
        <p:spPr bwMode="auto">
          <a:xfrm>
            <a:off x="310208" y="3961373"/>
            <a:ext cx="2259660" cy="407966"/>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11" name="Rectangle 10"/>
          <p:cNvSpPr/>
          <p:nvPr/>
        </p:nvSpPr>
        <p:spPr bwMode="auto">
          <a:xfrm>
            <a:off x="310208" y="4840448"/>
            <a:ext cx="2259660" cy="407966"/>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12" name="Right Brace 11"/>
          <p:cNvSpPr/>
          <p:nvPr/>
        </p:nvSpPr>
        <p:spPr bwMode="auto">
          <a:xfrm>
            <a:off x="4323212" y="2568388"/>
            <a:ext cx="576064" cy="4128247"/>
          </a:xfrm>
          <a:prstGeom prst="rightBrace">
            <a:avLst/>
          </a:prstGeom>
          <a:noFill/>
          <a:ln w="76200">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a:effectLs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chemeClr val="tx1">
                  <a:lumMod val="95000"/>
                  <a:lumOff val="5000"/>
                </a:schemeClr>
              </a:solidFill>
              <a:latin typeface="Verdana" pitchFamily="34" charset="0"/>
            </a:endParaRPr>
          </a:p>
        </p:txBody>
      </p:sp>
    </p:spTree>
    <p:extLst>
      <p:ext uri="{BB962C8B-B14F-4D97-AF65-F5344CB8AC3E}">
        <p14:creationId xmlns:p14="http://schemas.microsoft.com/office/powerpoint/2010/main" val="10837526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en-US" dirty="0">
                <a:solidFill>
                  <a:srgbClr val="FFFF00"/>
                </a:solidFill>
              </a:rPr>
              <a:t>COPIS OVERVIEW</a:t>
            </a:r>
            <a:br>
              <a:rPr lang="en-US" dirty="0">
                <a:solidFill>
                  <a:srgbClr val="FFFF00"/>
                </a:solidFill>
              </a:rPr>
            </a:br>
            <a:r>
              <a:rPr lang="en-US" sz="2500" dirty="0">
                <a:solidFill>
                  <a:srgbClr val="FFFF00"/>
                </a:solidFill>
              </a:rPr>
              <a:t>Navigation –Data edition</a:t>
            </a:r>
            <a:endParaRPr lang="el-GR" sz="2500" dirty="0">
              <a:solidFill>
                <a:srgbClr val="FFFF00"/>
              </a:solidFill>
            </a:endParaRPr>
          </a:p>
        </p:txBody>
      </p:sp>
      <p:sp>
        <p:nvSpPr>
          <p:cNvPr id="3" name="Content Placeholder 2"/>
          <p:cNvSpPr>
            <a:spLocks noGrp="1"/>
          </p:cNvSpPr>
          <p:nvPr>
            <p:ph idx="1"/>
          </p:nvPr>
        </p:nvSpPr>
        <p:spPr>
          <a:xfrm>
            <a:off x="838200" y="2066672"/>
            <a:ext cx="10515600" cy="4351338"/>
          </a:xfrm>
        </p:spPr>
        <p:txBody>
          <a:bodyPr/>
          <a:lstStyle/>
          <a:p>
            <a:endParaRPr lang="en-US" sz="1600" b="1" dirty="0"/>
          </a:p>
          <a:p>
            <a:r>
              <a:rPr lang="en-US" sz="2400" b="1" dirty="0">
                <a:solidFill>
                  <a:srgbClr val="FFFF00"/>
                </a:solidFill>
              </a:rPr>
              <a:t>Save for later use - </a:t>
            </a:r>
            <a:r>
              <a:rPr lang="en-US" sz="2400" dirty="0">
                <a:solidFill>
                  <a:srgbClr val="FFFF00"/>
                </a:solidFill>
              </a:rPr>
              <a:t>Save the data without publishing to the central system, while basic set of control is performed (but not all). Data is stored with personal drafts</a:t>
            </a:r>
          </a:p>
          <a:p>
            <a:endParaRPr lang="en-US" sz="2400" dirty="0">
              <a:solidFill>
                <a:srgbClr val="FFFF00"/>
              </a:solidFill>
            </a:endParaRPr>
          </a:p>
          <a:p>
            <a:r>
              <a:rPr lang="en-US" sz="2400" b="1" dirty="0">
                <a:solidFill>
                  <a:srgbClr val="FFFF00"/>
                </a:solidFill>
              </a:rPr>
              <a:t>Publish – </a:t>
            </a:r>
            <a:r>
              <a:rPr lang="en-US" sz="2400" dirty="0">
                <a:solidFill>
                  <a:srgbClr val="FFFF00"/>
                </a:solidFill>
              </a:rPr>
              <a:t>Saves</a:t>
            </a:r>
            <a:r>
              <a:rPr lang="en-US" sz="2400" b="1" dirty="0">
                <a:solidFill>
                  <a:srgbClr val="FFFF00"/>
                </a:solidFill>
              </a:rPr>
              <a:t> </a:t>
            </a:r>
            <a:r>
              <a:rPr lang="en-US" sz="2400" dirty="0">
                <a:solidFill>
                  <a:srgbClr val="FFFF00"/>
                </a:solidFill>
              </a:rPr>
              <a:t>the data to the central system and makes it available to other users. Full set of control is performed (more complete business rules application to the data entered is done before accepting the AFA)</a:t>
            </a:r>
          </a:p>
          <a:p>
            <a:endParaRPr lang="en-US" sz="2400" dirty="0">
              <a:solidFill>
                <a:srgbClr val="FFFF00"/>
              </a:solidFill>
            </a:endParaRPr>
          </a:p>
          <a:p>
            <a:r>
              <a:rPr lang="en-US" sz="2400" b="1" dirty="0">
                <a:solidFill>
                  <a:srgbClr val="FFFF00"/>
                </a:solidFill>
              </a:rPr>
              <a:t>Cancel -</a:t>
            </a:r>
            <a:r>
              <a:rPr lang="en-US" sz="2400" dirty="0">
                <a:solidFill>
                  <a:srgbClr val="FFFF00"/>
                </a:solidFill>
              </a:rPr>
              <a:t> Exits from a page without saving data</a:t>
            </a:r>
            <a:endParaRPr lang="el-GR" sz="2400" dirty="0">
              <a:solidFill>
                <a:srgbClr val="FFFF00"/>
              </a:solidFill>
            </a:endParaRPr>
          </a:p>
        </p:txBody>
      </p:sp>
      <p:sp>
        <p:nvSpPr>
          <p:cNvPr id="4" name="Slide Number Placeholder 3"/>
          <p:cNvSpPr>
            <a:spLocks noGrp="1"/>
          </p:cNvSpPr>
          <p:nvPr>
            <p:ph type="sldNum" sz="quarter" idx="10"/>
          </p:nvPr>
        </p:nvSpPr>
        <p:spPr/>
        <p:txBody>
          <a:bodyPr/>
          <a:lstStyle/>
          <a:p>
            <a:pPr>
              <a:defRPr/>
            </a:pPr>
            <a:fld id="{F3C5B233-B313-4B93-BB0C-F293AF7ADE68}" type="slidenum">
              <a:rPr lang="en-GB" smtClean="0"/>
              <a:pPr>
                <a:defRPr/>
              </a:pPr>
              <a:t>13</a:t>
            </a:fld>
            <a:endParaRPr lang="en-GB" dirty="0"/>
          </a:p>
        </p:txBody>
      </p:sp>
    </p:spTree>
    <p:extLst>
      <p:ext uri="{BB962C8B-B14F-4D97-AF65-F5344CB8AC3E}">
        <p14:creationId xmlns:p14="http://schemas.microsoft.com/office/powerpoint/2010/main" val="34461032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1440" y="421754"/>
            <a:ext cx="8229600" cy="936625"/>
          </a:xfrm>
        </p:spPr>
        <p:txBody>
          <a:bodyPr/>
          <a:lstStyle/>
          <a:p>
            <a:r>
              <a:rPr lang="en-US" dirty="0">
                <a:solidFill>
                  <a:srgbClr val="FFFF00"/>
                </a:solidFill>
              </a:rPr>
              <a:t>Navigation – Editing options</a:t>
            </a:r>
            <a:endParaRPr lang="el-GR" dirty="0">
              <a:solidFill>
                <a:srgbClr val="FFFF00"/>
              </a:solidFill>
            </a:endParaRPr>
          </a:p>
        </p:txBody>
      </p:sp>
      <p:grpSp>
        <p:nvGrpSpPr>
          <p:cNvPr id="14" name="Group 13"/>
          <p:cNvGrpSpPr/>
          <p:nvPr/>
        </p:nvGrpSpPr>
        <p:grpSpPr>
          <a:xfrm>
            <a:off x="0" y="1194619"/>
            <a:ext cx="12192000" cy="5869858"/>
            <a:chOff x="395536" y="1721322"/>
            <a:chExt cx="7992888" cy="4876030"/>
          </a:xfrm>
        </p:grpSpPr>
        <p:grpSp>
          <p:nvGrpSpPr>
            <p:cNvPr id="12" name="Group 11"/>
            <p:cNvGrpSpPr/>
            <p:nvPr/>
          </p:nvGrpSpPr>
          <p:grpSpPr>
            <a:xfrm>
              <a:off x="395536" y="1721322"/>
              <a:ext cx="7992888" cy="4876030"/>
              <a:chOff x="395536" y="1721322"/>
              <a:chExt cx="7992888" cy="4876030"/>
            </a:xfrm>
          </p:grpSpPr>
          <p:grpSp>
            <p:nvGrpSpPr>
              <p:cNvPr id="8" name="Group 7"/>
              <p:cNvGrpSpPr/>
              <p:nvPr/>
            </p:nvGrpSpPr>
            <p:grpSpPr>
              <a:xfrm>
                <a:off x="395536" y="1721322"/>
                <a:ext cx="7992888" cy="4876030"/>
                <a:chOff x="395536" y="1721322"/>
                <a:chExt cx="7992888" cy="487603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1721322"/>
                  <a:ext cx="7965727" cy="4876030"/>
                </a:xfrm>
                <a:prstGeom prst="rect">
                  <a:avLst/>
                </a:prstGeom>
              </p:spPr>
            </p:pic>
            <p:sp>
              <p:nvSpPr>
                <p:cNvPr id="7" name="TextBox 6"/>
                <p:cNvSpPr txBox="1"/>
                <p:nvPr/>
              </p:nvSpPr>
              <p:spPr>
                <a:xfrm>
                  <a:off x="3779912" y="3028890"/>
                  <a:ext cx="4608512" cy="2554545"/>
                </a:xfrm>
                <a:prstGeom prst="rect">
                  <a:avLst/>
                </a:prstGeom>
                <a:noFill/>
              </p:spPr>
              <p:txBody>
                <a:bodyPr wrap="square" rtlCol="0">
                  <a:spAutoFit/>
                </a:bodyPr>
                <a:lstStyle/>
                <a:p>
                  <a:pPr algn="ctr"/>
                  <a:r>
                    <a:rPr lang="en-US" sz="1000" b="1" u="sng" dirty="0">
                      <a:solidFill>
                        <a:schemeClr val="tx1">
                          <a:lumMod val="95000"/>
                          <a:lumOff val="5000"/>
                        </a:schemeClr>
                      </a:solidFill>
                    </a:rPr>
                    <a:t>3 usages of “Add”</a:t>
                  </a:r>
                </a:p>
                <a:p>
                  <a:endParaRPr lang="en-US" sz="1000" b="1" u="sng" dirty="0">
                    <a:solidFill>
                      <a:schemeClr val="tx1">
                        <a:lumMod val="95000"/>
                        <a:lumOff val="5000"/>
                      </a:schemeClr>
                    </a:solidFill>
                  </a:endParaRPr>
                </a:p>
                <a:p>
                  <a:endParaRPr lang="en-US" sz="1000" b="1" u="sng" dirty="0">
                    <a:solidFill>
                      <a:schemeClr val="tx1">
                        <a:lumMod val="95000"/>
                        <a:lumOff val="5000"/>
                      </a:schemeClr>
                    </a:solidFill>
                  </a:endParaRPr>
                </a:p>
                <a:p>
                  <a:pPr marL="228600" indent="-228600">
                    <a:buAutoNum type="arabicPeriod"/>
                  </a:pPr>
                  <a:r>
                    <a:rPr lang="en-US" sz="1000" b="1" dirty="0">
                      <a:solidFill>
                        <a:schemeClr val="tx1">
                          <a:lumMod val="95000"/>
                          <a:lumOff val="5000"/>
                        </a:schemeClr>
                      </a:solidFill>
                    </a:rPr>
                    <a:t>Add new entry to a list</a:t>
                  </a:r>
                </a:p>
                <a:p>
                  <a:pPr marL="228600" indent="-228600">
                    <a:buAutoNum type="arabicPeriod"/>
                  </a:pPr>
                  <a:endParaRPr lang="en-US" sz="1000" b="1" dirty="0">
                    <a:solidFill>
                      <a:schemeClr val="tx1">
                        <a:lumMod val="95000"/>
                        <a:lumOff val="5000"/>
                      </a:schemeClr>
                    </a:solidFill>
                  </a:endParaRPr>
                </a:p>
                <a:p>
                  <a:pPr marL="228600" indent="-228600">
                    <a:buAutoNum type="arabicPeriod"/>
                  </a:pPr>
                  <a:endParaRPr lang="en-US" sz="1000" b="1" dirty="0">
                    <a:solidFill>
                      <a:schemeClr val="tx1">
                        <a:lumMod val="95000"/>
                        <a:lumOff val="5000"/>
                      </a:schemeClr>
                    </a:solidFill>
                  </a:endParaRPr>
                </a:p>
                <a:p>
                  <a:pPr marL="228600" indent="-228600">
                    <a:buAutoNum type="arabicPeriod"/>
                  </a:pPr>
                  <a:endParaRPr lang="en-US" sz="1000" b="1" dirty="0">
                    <a:solidFill>
                      <a:schemeClr val="tx1">
                        <a:lumMod val="95000"/>
                        <a:lumOff val="5000"/>
                      </a:schemeClr>
                    </a:solidFill>
                  </a:endParaRPr>
                </a:p>
                <a:p>
                  <a:pPr marL="228600" indent="-228600">
                    <a:buAutoNum type="arabicPeriod"/>
                  </a:pPr>
                  <a:r>
                    <a:rPr lang="en-US" sz="1000" b="1" dirty="0">
                      <a:solidFill>
                        <a:schemeClr val="tx1">
                          <a:lumMod val="95000"/>
                          <a:lumOff val="5000"/>
                        </a:schemeClr>
                      </a:solidFill>
                    </a:rPr>
                    <a:t>Fill out data and click “Add” to save the entry</a:t>
                  </a:r>
                </a:p>
                <a:p>
                  <a:pPr marL="228600" indent="-228600">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endParaRPr lang="en-US" sz="1000" b="1" dirty="0">
                    <a:solidFill>
                      <a:schemeClr val="tx1">
                        <a:lumMod val="95000"/>
                        <a:lumOff val="5000"/>
                      </a:schemeClr>
                    </a:solidFill>
                  </a:endParaRPr>
                </a:p>
                <a:p>
                  <a:pPr marL="228600" indent="-228600" algn="r">
                    <a:buAutoNum type="arabicPeriod"/>
                  </a:pPr>
                  <a:r>
                    <a:rPr lang="en-US" sz="1000" b="1" dirty="0">
                      <a:solidFill>
                        <a:schemeClr val="tx1">
                          <a:lumMod val="95000"/>
                          <a:lumOff val="5000"/>
                        </a:schemeClr>
                      </a:solidFill>
                    </a:rPr>
                    <a:t>Proof of Authorisation added</a:t>
                  </a:r>
                  <a:endParaRPr lang="el-GR" sz="1000" b="1" dirty="0">
                    <a:solidFill>
                      <a:schemeClr val="tx1">
                        <a:lumMod val="95000"/>
                        <a:lumOff val="5000"/>
                      </a:schemeClr>
                    </a:solidFill>
                  </a:endParaRPr>
                </a:p>
              </p:txBody>
            </p:sp>
          </p:grpSp>
          <p:sp>
            <p:nvSpPr>
              <p:cNvPr id="6" name="Rectangle 5"/>
              <p:cNvSpPr/>
              <p:nvPr/>
            </p:nvSpPr>
            <p:spPr bwMode="auto">
              <a:xfrm>
                <a:off x="4014986" y="4653136"/>
                <a:ext cx="288032" cy="216024"/>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9" name="Rectangle 8"/>
              <p:cNvSpPr/>
              <p:nvPr/>
            </p:nvSpPr>
            <p:spPr bwMode="auto">
              <a:xfrm>
                <a:off x="7596336" y="6112346"/>
                <a:ext cx="504056" cy="216024"/>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10" name="Rectangle 9"/>
              <p:cNvSpPr/>
              <p:nvPr/>
            </p:nvSpPr>
            <p:spPr bwMode="auto">
              <a:xfrm>
                <a:off x="2483768" y="5704681"/>
                <a:ext cx="288032" cy="216024"/>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11" name="Rectangle 10"/>
              <p:cNvSpPr/>
              <p:nvPr/>
            </p:nvSpPr>
            <p:spPr bwMode="auto">
              <a:xfrm>
                <a:off x="6444208" y="6309320"/>
                <a:ext cx="288032" cy="108012"/>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grpSp>
        <p:sp>
          <p:nvSpPr>
            <p:cNvPr id="13" name="Rectangle 12"/>
            <p:cNvSpPr/>
            <p:nvPr/>
          </p:nvSpPr>
          <p:spPr bwMode="auto">
            <a:xfrm>
              <a:off x="4349824" y="4808773"/>
              <a:ext cx="193601" cy="180020"/>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grpSp>
    </p:spTree>
    <p:extLst>
      <p:ext uri="{BB962C8B-B14F-4D97-AF65-F5344CB8AC3E}">
        <p14:creationId xmlns:p14="http://schemas.microsoft.com/office/powerpoint/2010/main" val="6171220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9292"/>
            <a:ext cx="10515600" cy="1325563"/>
          </a:xfrm>
        </p:spPr>
        <p:txBody>
          <a:bodyPr/>
          <a:lstStyle/>
          <a:p>
            <a:r>
              <a:rPr lang="en-US" dirty="0">
                <a:solidFill>
                  <a:srgbClr val="FFFF00"/>
                </a:solidFill>
              </a:rPr>
              <a:t>Navigation – Data browser</a:t>
            </a:r>
            <a:endParaRPr lang="el-GR" dirty="0">
              <a:solidFill>
                <a:srgbClr val="FFFF00"/>
              </a:solidFill>
            </a:endParaRPr>
          </a:p>
        </p:txBody>
      </p:sp>
      <p:sp>
        <p:nvSpPr>
          <p:cNvPr id="3" name="Content Placeholder 2"/>
          <p:cNvSpPr>
            <a:spLocks noGrp="1"/>
          </p:cNvSpPr>
          <p:nvPr>
            <p:ph idx="1"/>
          </p:nvPr>
        </p:nvSpPr>
        <p:spPr>
          <a:xfrm>
            <a:off x="1919288" y="4005064"/>
            <a:ext cx="8229600" cy="2376264"/>
          </a:xfrm>
        </p:spPr>
        <p:txBody>
          <a:bodyPr/>
          <a:lstStyle/>
          <a:p>
            <a:pPr>
              <a:buClr>
                <a:srgbClr val="0F5494"/>
              </a:buClr>
              <a:buFont typeface="Wingdings" panose="05000000000000000000" pitchFamily="2" charset="2"/>
              <a:buChar char="ü"/>
            </a:pPr>
            <a:r>
              <a:rPr lang="en-US" sz="2400" b="1" dirty="0">
                <a:solidFill>
                  <a:srgbClr val="FFFF00"/>
                </a:solidFill>
              </a:rPr>
              <a:t>View:</a:t>
            </a:r>
            <a:r>
              <a:rPr lang="en-US" sz="2400" dirty="0">
                <a:solidFill>
                  <a:srgbClr val="FFFF00"/>
                </a:solidFill>
              </a:rPr>
              <a:t> can be used to view a draft</a:t>
            </a:r>
          </a:p>
          <a:p>
            <a:pPr>
              <a:buClr>
                <a:srgbClr val="0F5494"/>
              </a:buClr>
              <a:buFont typeface="Wingdings" panose="05000000000000000000" pitchFamily="2" charset="2"/>
              <a:buChar char="ü"/>
            </a:pPr>
            <a:r>
              <a:rPr lang="en-US" sz="2400" b="1" dirty="0">
                <a:solidFill>
                  <a:srgbClr val="FFFF00"/>
                </a:solidFill>
              </a:rPr>
              <a:t>Edit:</a:t>
            </a:r>
            <a:r>
              <a:rPr lang="en-US" sz="2400" dirty="0">
                <a:solidFill>
                  <a:srgbClr val="FFFF00"/>
                </a:solidFill>
              </a:rPr>
              <a:t> can be used to edit the content of a draft</a:t>
            </a:r>
          </a:p>
          <a:p>
            <a:pPr>
              <a:buClr>
                <a:srgbClr val="0F5494"/>
              </a:buClr>
              <a:buFont typeface="Wingdings" panose="05000000000000000000" pitchFamily="2" charset="2"/>
              <a:buChar char="ü"/>
            </a:pPr>
            <a:r>
              <a:rPr lang="en-US" sz="2400" b="1" dirty="0">
                <a:solidFill>
                  <a:srgbClr val="FFFF00"/>
                </a:solidFill>
              </a:rPr>
              <a:t>Delete:</a:t>
            </a:r>
            <a:r>
              <a:rPr lang="en-US" sz="2400" dirty="0">
                <a:solidFill>
                  <a:srgbClr val="FFFF00"/>
                </a:solidFill>
              </a:rPr>
              <a:t> can be used to delete a draft</a:t>
            </a:r>
          </a:p>
          <a:p>
            <a:pPr>
              <a:buClr>
                <a:srgbClr val="0F5494"/>
              </a:buClr>
              <a:buFont typeface="Wingdings" panose="05000000000000000000" pitchFamily="2" charset="2"/>
              <a:buChar char="ü"/>
            </a:pPr>
            <a:r>
              <a:rPr lang="en-US" sz="2400" b="1" dirty="0">
                <a:solidFill>
                  <a:srgbClr val="FFFF00"/>
                </a:solidFill>
              </a:rPr>
              <a:t>Transfer:</a:t>
            </a:r>
            <a:r>
              <a:rPr lang="en-US" sz="2400" dirty="0">
                <a:solidFill>
                  <a:srgbClr val="FFFF00"/>
                </a:solidFill>
              </a:rPr>
              <a:t> can transfer drafts between users of the same MS </a:t>
            </a:r>
          </a:p>
          <a:p>
            <a:pPr>
              <a:buFont typeface="Wingdings" panose="05000000000000000000" pitchFamily="2" charset="2"/>
              <a:buChar char="ü"/>
            </a:pPr>
            <a:endParaRPr lang="en-US" sz="2400" dirty="0">
              <a:solidFill>
                <a:srgbClr val="FFFF00"/>
              </a:solidFill>
            </a:endParaRPr>
          </a:p>
          <a:p>
            <a:endParaRPr lang="el-GR" dirty="0"/>
          </a:p>
        </p:txBody>
      </p:sp>
      <p:grpSp>
        <p:nvGrpSpPr>
          <p:cNvPr id="6" name="Group 5"/>
          <p:cNvGrpSpPr/>
          <p:nvPr/>
        </p:nvGrpSpPr>
        <p:grpSpPr>
          <a:xfrm>
            <a:off x="0" y="1492624"/>
            <a:ext cx="12192000" cy="2216087"/>
            <a:chOff x="1547664" y="3987899"/>
            <a:chExt cx="5905500" cy="1457325"/>
          </a:xfrm>
        </p:grpSpPr>
        <p:pic>
          <p:nvPicPr>
            <p:cNvPr id="317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3987899"/>
              <a:ext cx="5905500" cy="1457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bwMode="auto">
            <a:xfrm>
              <a:off x="5710411" y="4983460"/>
              <a:ext cx="1656184" cy="449213"/>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grpSp>
    </p:spTree>
    <p:extLst>
      <p:ext uri="{BB962C8B-B14F-4D97-AF65-F5344CB8AC3E}">
        <p14:creationId xmlns:p14="http://schemas.microsoft.com/office/powerpoint/2010/main" val="2316058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en-US" dirty="0">
                <a:solidFill>
                  <a:srgbClr val="FFFF00"/>
                </a:solidFill>
              </a:rPr>
              <a:t>COPIS OVERVIEW </a:t>
            </a:r>
            <a:br>
              <a:rPr lang="en-US" dirty="0">
                <a:solidFill>
                  <a:srgbClr val="FFFF00"/>
                </a:solidFill>
              </a:rPr>
            </a:br>
            <a:endParaRPr lang="el-GR" sz="2500" dirty="0"/>
          </a:p>
        </p:txBody>
      </p:sp>
      <p:sp>
        <p:nvSpPr>
          <p:cNvPr id="3" name="Content Placeholder 2"/>
          <p:cNvSpPr>
            <a:spLocks noGrp="1"/>
          </p:cNvSpPr>
          <p:nvPr>
            <p:ph idx="1"/>
          </p:nvPr>
        </p:nvSpPr>
        <p:spPr>
          <a:xfrm>
            <a:off x="838200" y="2285999"/>
            <a:ext cx="10515600" cy="3890963"/>
          </a:xfrm>
        </p:spPr>
        <p:txBody>
          <a:bodyPr/>
          <a:lstStyle/>
          <a:p>
            <a:pPr lvl="1"/>
            <a:r>
              <a:rPr lang="en-US" dirty="0">
                <a:solidFill>
                  <a:srgbClr val="FFFF00"/>
                </a:solidFill>
              </a:rPr>
              <a:t>The COPIS business objectives</a:t>
            </a:r>
          </a:p>
          <a:p>
            <a:pPr lvl="1"/>
            <a:endParaRPr lang="hu-HU" dirty="0" smtClean="0">
              <a:solidFill>
                <a:srgbClr val="FFFF00"/>
              </a:solidFill>
            </a:endParaRPr>
          </a:p>
          <a:p>
            <a:pPr lvl="1"/>
            <a:r>
              <a:rPr lang="en-US" dirty="0" smtClean="0">
                <a:solidFill>
                  <a:srgbClr val="FFFF00"/>
                </a:solidFill>
              </a:rPr>
              <a:t>Connectivity </a:t>
            </a:r>
            <a:r>
              <a:rPr lang="en-US" dirty="0">
                <a:solidFill>
                  <a:srgbClr val="FFFF00"/>
                </a:solidFill>
              </a:rPr>
              <a:t>(CCN Gateway, direct connection)</a:t>
            </a:r>
          </a:p>
          <a:p>
            <a:pPr lvl="1"/>
            <a:endParaRPr lang="hu-HU" dirty="0" smtClean="0">
              <a:solidFill>
                <a:srgbClr val="FFFF00"/>
              </a:solidFill>
            </a:endParaRPr>
          </a:p>
          <a:p>
            <a:pPr lvl="1"/>
            <a:r>
              <a:rPr lang="en-US" dirty="0" smtClean="0">
                <a:solidFill>
                  <a:srgbClr val="FFFF00"/>
                </a:solidFill>
              </a:rPr>
              <a:t>Navigation </a:t>
            </a:r>
            <a:r>
              <a:rPr lang="en-US" dirty="0">
                <a:solidFill>
                  <a:srgbClr val="FFFF00"/>
                </a:solidFill>
              </a:rPr>
              <a:t>(main menu, user guide, language)</a:t>
            </a:r>
          </a:p>
          <a:p>
            <a:pPr lvl="1"/>
            <a:endParaRPr lang="hu-HU" dirty="0" smtClean="0">
              <a:solidFill>
                <a:srgbClr val="FFFF00"/>
              </a:solidFill>
            </a:endParaRPr>
          </a:p>
          <a:p>
            <a:pPr lvl="1"/>
            <a:r>
              <a:rPr lang="en-US" dirty="0" smtClean="0">
                <a:solidFill>
                  <a:srgbClr val="FF0000"/>
                </a:solidFill>
              </a:rPr>
              <a:t>Terminology</a:t>
            </a:r>
            <a:endParaRPr lang="el-GR" dirty="0">
              <a:solidFill>
                <a:srgbClr val="FF0000"/>
              </a:solidFill>
            </a:endParaRPr>
          </a:p>
        </p:txBody>
      </p:sp>
    </p:spTree>
    <p:extLst>
      <p:ext uri="{BB962C8B-B14F-4D97-AF65-F5344CB8AC3E}">
        <p14:creationId xmlns:p14="http://schemas.microsoft.com/office/powerpoint/2010/main" val="38925571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dirty="0">
                <a:solidFill>
                  <a:srgbClr val="FFFF00"/>
                </a:solidFill>
              </a:rPr>
              <a:t>Terminology</a:t>
            </a:r>
            <a:endParaRPr lang="el-GR" dirty="0">
              <a:solidFill>
                <a:srgbClr val="FFFF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628504683"/>
              </p:ext>
            </p:extLst>
          </p:nvPr>
        </p:nvGraphicFramePr>
        <p:xfrm>
          <a:off x="0" y="1532965"/>
          <a:ext cx="12191999" cy="5325034"/>
        </p:xfrm>
        <a:graphic>
          <a:graphicData uri="http://schemas.openxmlformats.org/drawingml/2006/table">
            <a:tbl>
              <a:tblPr firstRow="1" bandRow="1">
                <a:tableStyleId>{5C22544A-7EE6-4342-B048-85BDC9FD1C3A}</a:tableStyleId>
              </a:tblPr>
              <a:tblGrid>
                <a:gridCol w="4063999">
                  <a:extLst>
                    <a:ext uri="{9D8B030D-6E8A-4147-A177-3AD203B41FA5}">
                      <a16:colId xmlns="" xmlns:a16="http://schemas.microsoft.com/office/drawing/2014/main" val="20000"/>
                    </a:ext>
                  </a:extLst>
                </a:gridCol>
                <a:gridCol w="2885428">
                  <a:extLst>
                    <a:ext uri="{9D8B030D-6E8A-4147-A177-3AD203B41FA5}">
                      <a16:colId xmlns="" xmlns:a16="http://schemas.microsoft.com/office/drawing/2014/main" val="20001"/>
                    </a:ext>
                  </a:extLst>
                </a:gridCol>
                <a:gridCol w="5242572">
                  <a:extLst>
                    <a:ext uri="{9D8B030D-6E8A-4147-A177-3AD203B41FA5}">
                      <a16:colId xmlns="" xmlns:a16="http://schemas.microsoft.com/office/drawing/2014/main" val="20002"/>
                    </a:ext>
                  </a:extLst>
                </a:gridCol>
              </a:tblGrid>
              <a:tr h="575679">
                <a:tc>
                  <a:txBody>
                    <a:bodyPr/>
                    <a:lstStyle/>
                    <a:p>
                      <a:r>
                        <a:rPr lang="en-US" dirty="0"/>
                        <a:t>Term</a:t>
                      </a:r>
                      <a:endParaRPr lang="el-GR" dirty="0"/>
                    </a:p>
                  </a:txBody>
                  <a:tcPr/>
                </a:tc>
                <a:tc>
                  <a:txBody>
                    <a:bodyPr/>
                    <a:lstStyle/>
                    <a:p>
                      <a:r>
                        <a:rPr lang="en-US" dirty="0"/>
                        <a:t>Short </a:t>
                      </a:r>
                      <a:endParaRPr lang="el-GR" dirty="0"/>
                    </a:p>
                  </a:txBody>
                  <a:tcPr/>
                </a:tc>
                <a:tc>
                  <a:txBody>
                    <a:bodyPr/>
                    <a:lstStyle/>
                    <a:p>
                      <a:r>
                        <a:rPr lang="en-US" dirty="0"/>
                        <a:t>Description</a:t>
                      </a:r>
                      <a:endParaRPr lang="el-GR" dirty="0"/>
                    </a:p>
                  </a:txBody>
                  <a:tcPr/>
                </a:tc>
                <a:extLst>
                  <a:ext uri="{0D108BD9-81ED-4DB2-BD59-A6C34878D82A}">
                    <a16:rowId xmlns="" xmlns:a16="http://schemas.microsoft.com/office/drawing/2014/main" val="10000"/>
                  </a:ext>
                </a:extLst>
              </a:tr>
              <a:tr h="719599">
                <a:tc>
                  <a:txBody>
                    <a:bodyPr/>
                    <a:lstStyle/>
                    <a:p>
                      <a:r>
                        <a:rPr lang="en-US" sz="1200" dirty="0"/>
                        <a:t>Anti-COunterfeit</a:t>
                      </a:r>
                      <a:r>
                        <a:rPr lang="en-US" sz="1200" baseline="0" dirty="0"/>
                        <a:t> and anti- PIracy System</a:t>
                      </a:r>
                      <a:endParaRPr lang="el-GR" sz="1200" dirty="0"/>
                    </a:p>
                  </a:txBody>
                  <a:tcPr/>
                </a:tc>
                <a:tc>
                  <a:txBody>
                    <a:bodyPr/>
                    <a:lstStyle/>
                    <a:p>
                      <a:r>
                        <a:rPr lang="en-US" sz="1200" dirty="0"/>
                        <a:t>COPIS</a:t>
                      </a:r>
                      <a:endParaRPr lang="el-GR" sz="1200" dirty="0"/>
                    </a:p>
                  </a:txBody>
                  <a:tcPr/>
                </a:tc>
                <a:tc>
                  <a:txBody>
                    <a:bodyPr/>
                    <a:lstStyle/>
                    <a:p>
                      <a:r>
                        <a:rPr lang="en-US" sz="1200" dirty="0"/>
                        <a:t>The</a:t>
                      </a:r>
                      <a:r>
                        <a:rPr lang="en-US" sz="1200" baseline="0" dirty="0"/>
                        <a:t> system that is presented in this training </a:t>
                      </a:r>
                      <a:endParaRPr lang="el-GR" sz="1200" dirty="0"/>
                    </a:p>
                  </a:txBody>
                  <a:tcPr/>
                </a:tc>
                <a:extLst>
                  <a:ext uri="{0D108BD9-81ED-4DB2-BD59-A6C34878D82A}">
                    <a16:rowId xmlns="" xmlns:a16="http://schemas.microsoft.com/office/drawing/2014/main" val="10001"/>
                  </a:ext>
                </a:extLst>
              </a:tr>
              <a:tr h="1007439">
                <a:tc>
                  <a:txBody>
                    <a:bodyPr/>
                    <a:lstStyle/>
                    <a:p>
                      <a:r>
                        <a:rPr lang="en-US" sz="1200" dirty="0"/>
                        <a:t>Application</a:t>
                      </a:r>
                      <a:r>
                        <a:rPr lang="en-US" sz="1200" baseline="0" dirty="0"/>
                        <a:t> For Action</a:t>
                      </a:r>
                      <a:endParaRPr lang="el-GR" sz="1200" dirty="0"/>
                    </a:p>
                  </a:txBody>
                  <a:tcPr/>
                </a:tc>
                <a:tc>
                  <a:txBody>
                    <a:bodyPr/>
                    <a:lstStyle/>
                    <a:p>
                      <a:r>
                        <a:rPr lang="en-US" sz="1200" dirty="0"/>
                        <a:t>AFA</a:t>
                      </a:r>
                      <a:endParaRPr lang="el-GR" sz="1200" dirty="0"/>
                    </a:p>
                  </a:txBody>
                  <a:tcPr/>
                </a:tc>
                <a:tc>
                  <a:txBody>
                    <a:bodyPr/>
                    <a:lstStyle/>
                    <a:p>
                      <a:r>
                        <a:rPr lang="en-US" sz="1200" dirty="0"/>
                        <a:t>An application</a:t>
                      </a:r>
                      <a:r>
                        <a:rPr lang="en-US" sz="1200" baseline="0" dirty="0"/>
                        <a:t> means a request to the customs authorities by an applicant to take action where goods are suspected of infringing property right</a:t>
                      </a:r>
                      <a:endParaRPr lang="el-GR" sz="1200" dirty="0"/>
                    </a:p>
                  </a:txBody>
                  <a:tcPr/>
                </a:tc>
                <a:extLst>
                  <a:ext uri="{0D108BD9-81ED-4DB2-BD59-A6C34878D82A}">
                    <a16:rowId xmlns="" xmlns:a16="http://schemas.microsoft.com/office/drawing/2014/main" val="10002"/>
                  </a:ext>
                </a:extLst>
              </a:tr>
              <a:tr h="1295279">
                <a:tc>
                  <a:txBody>
                    <a:bodyPr/>
                    <a:lstStyle/>
                    <a:p>
                      <a:r>
                        <a:rPr lang="en-US" sz="1200" dirty="0"/>
                        <a:t>Intellectual</a:t>
                      </a:r>
                      <a:r>
                        <a:rPr lang="en-US" sz="1200" baseline="0" dirty="0"/>
                        <a:t> Property Rights</a:t>
                      </a:r>
                      <a:endParaRPr lang="el-GR" sz="1200" dirty="0"/>
                    </a:p>
                  </a:txBody>
                  <a:tcPr/>
                </a:tc>
                <a:tc>
                  <a:txBody>
                    <a:bodyPr/>
                    <a:lstStyle/>
                    <a:p>
                      <a:r>
                        <a:rPr lang="en-US" sz="1200" dirty="0"/>
                        <a:t>IPR</a:t>
                      </a:r>
                      <a:endParaRPr lang="el-GR" sz="1200" dirty="0"/>
                    </a:p>
                  </a:txBody>
                  <a:tcPr/>
                </a:tc>
                <a:tc>
                  <a:txBody>
                    <a:bodyPr/>
                    <a:lstStyle/>
                    <a:p>
                      <a:r>
                        <a:rPr lang="en-US" sz="1200" dirty="0"/>
                        <a:t>The rights are granted</a:t>
                      </a:r>
                      <a:r>
                        <a:rPr lang="en-US" sz="1200" baseline="0" dirty="0"/>
                        <a:t> to an individual/company, for a certain sign, invention, etc. (sometimes in relation to certain goods only) that were invented or created by that individual/company</a:t>
                      </a:r>
                      <a:endParaRPr lang="el-GR" sz="1200" dirty="0"/>
                    </a:p>
                  </a:txBody>
                  <a:tcPr/>
                </a:tc>
                <a:extLst>
                  <a:ext uri="{0D108BD9-81ED-4DB2-BD59-A6C34878D82A}">
                    <a16:rowId xmlns="" xmlns:a16="http://schemas.microsoft.com/office/drawing/2014/main" val="10003"/>
                  </a:ext>
                </a:extLst>
              </a:tr>
              <a:tr h="719599">
                <a:tc>
                  <a:txBody>
                    <a:bodyPr/>
                    <a:lstStyle/>
                    <a:p>
                      <a:r>
                        <a:rPr lang="en-US" sz="1200" dirty="0"/>
                        <a:t>Infringement</a:t>
                      </a:r>
                      <a:r>
                        <a:rPr lang="en-US" sz="1200" baseline="0" dirty="0"/>
                        <a:t> </a:t>
                      </a:r>
                      <a:endParaRPr lang="el-GR" sz="1200" dirty="0"/>
                    </a:p>
                  </a:txBody>
                  <a:tcPr/>
                </a:tc>
                <a:tc>
                  <a:txBody>
                    <a:bodyPr/>
                    <a:lstStyle/>
                    <a:p>
                      <a:r>
                        <a:rPr lang="en-US" sz="1200" dirty="0"/>
                        <a:t>INF</a:t>
                      </a:r>
                      <a:endParaRPr lang="el-GR" sz="1200" dirty="0"/>
                    </a:p>
                  </a:txBody>
                  <a:tcPr/>
                </a:tc>
                <a:tc>
                  <a:txBody>
                    <a:bodyPr/>
                    <a:lstStyle/>
                    <a:p>
                      <a:r>
                        <a:rPr lang="en-US" sz="1200" dirty="0"/>
                        <a:t>A</a:t>
                      </a:r>
                      <a:r>
                        <a:rPr lang="en-US" sz="1200" baseline="0" dirty="0"/>
                        <a:t> violation of the IPRs that are protected and for which an AFA is granted</a:t>
                      </a:r>
                      <a:endParaRPr lang="el-GR" sz="1200" dirty="0"/>
                    </a:p>
                  </a:txBody>
                  <a:tcPr/>
                </a:tc>
                <a:extLst>
                  <a:ext uri="{0D108BD9-81ED-4DB2-BD59-A6C34878D82A}">
                    <a16:rowId xmlns="" xmlns:a16="http://schemas.microsoft.com/office/drawing/2014/main" val="10004"/>
                  </a:ext>
                </a:extLst>
              </a:tr>
              <a:tr h="1007439">
                <a:tc>
                  <a:txBody>
                    <a:bodyPr/>
                    <a:lstStyle/>
                    <a:p>
                      <a:r>
                        <a:rPr lang="en-US" sz="1200" dirty="0"/>
                        <a:t>Prefilled</a:t>
                      </a:r>
                      <a:r>
                        <a:rPr lang="en-US" sz="1200" baseline="0" dirty="0"/>
                        <a:t> Application For Action</a:t>
                      </a:r>
                      <a:endParaRPr lang="el-GR" sz="1200" dirty="0"/>
                    </a:p>
                  </a:txBody>
                  <a:tcPr/>
                </a:tc>
                <a:tc>
                  <a:txBody>
                    <a:bodyPr/>
                    <a:lstStyle/>
                    <a:p>
                      <a:r>
                        <a:rPr lang="en-US" sz="1200" dirty="0"/>
                        <a:t>PreAFA</a:t>
                      </a:r>
                      <a:endParaRPr lang="el-GR" sz="1200" dirty="0"/>
                    </a:p>
                  </a:txBody>
                  <a:tcPr/>
                </a:tc>
                <a:tc>
                  <a:txBody>
                    <a:bodyPr/>
                    <a:lstStyle/>
                    <a:p>
                      <a:r>
                        <a:rPr lang="en-US" sz="1200" dirty="0"/>
                        <a:t>An</a:t>
                      </a:r>
                      <a:r>
                        <a:rPr lang="en-US" sz="1200" baseline="0" dirty="0"/>
                        <a:t> application that is created in EDB system in order to request AFA creation based on the prefilled data </a:t>
                      </a:r>
                      <a:endParaRPr lang="el-GR" sz="1200" dirty="0"/>
                    </a:p>
                  </a:txBody>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4121077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953" y="109631"/>
            <a:ext cx="10515600" cy="1325563"/>
          </a:xfrm>
        </p:spPr>
        <p:txBody>
          <a:bodyPr/>
          <a:lstStyle/>
          <a:p>
            <a:r>
              <a:rPr lang="en-US" dirty="0">
                <a:solidFill>
                  <a:srgbClr val="FFFF00"/>
                </a:solidFill>
              </a:rPr>
              <a:t>Terminology</a:t>
            </a:r>
            <a:endParaRPr lang="el-GR" dirty="0">
              <a:solidFill>
                <a:srgbClr val="FFFF0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47648618"/>
              </p:ext>
            </p:extLst>
          </p:nvPr>
        </p:nvGraphicFramePr>
        <p:xfrm>
          <a:off x="0" y="1690686"/>
          <a:ext cx="12192000" cy="5167314"/>
        </p:xfrm>
        <a:graphic>
          <a:graphicData uri="http://schemas.openxmlformats.org/drawingml/2006/table">
            <a:tbl>
              <a:tblPr firstRow="1" bandRow="1">
                <a:tableStyleId>{5C22544A-7EE6-4342-B048-85BDC9FD1C3A}</a:tableStyleId>
              </a:tblPr>
              <a:tblGrid>
                <a:gridCol w="4250615">
                  <a:extLst>
                    <a:ext uri="{9D8B030D-6E8A-4147-A177-3AD203B41FA5}">
                      <a16:colId xmlns="" xmlns:a16="http://schemas.microsoft.com/office/drawing/2014/main" val="20000"/>
                    </a:ext>
                  </a:extLst>
                </a:gridCol>
                <a:gridCol w="7941385">
                  <a:extLst>
                    <a:ext uri="{9D8B030D-6E8A-4147-A177-3AD203B41FA5}">
                      <a16:colId xmlns="" xmlns:a16="http://schemas.microsoft.com/office/drawing/2014/main" val="20001"/>
                    </a:ext>
                  </a:extLst>
                </a:gridCol>
              </a:tblGrid>
              <a:tr h="697253">
                <a:tc>
                  <a:txBody>
                    <a:bodyPr/>
                    <a:lstStyle/>
                    <a:p>
                      <a:r>
                        <a:rPr lang="en-US" dirty="0"/>
                        <a:t>Term</a:t>
                      </a:r>
                      <a:endParaRPr lang="el-GR" dirty="0"/>
                    </a:p>
                  </a:txBody>
                  <a:tcPr/>
                </a:tc>
                <a:tc>
                  <a:txBody>
                    <a:bodyPr/>
                    <a:lstStyle/>
                    <a:p>
                      <a:r>
                        <a:rPr lang="en-US" dirty="0"/>
                        <a:t>Description</a:t>
                      </a:r>
                      <a:endParaRPr lang="el-GR" dirty="0"/>
                    </a:p>
                  </a:txBody>
                  <a:tcPr/>
                </a:tc>
                <a:extLst>
                  <a:ext uri="{0D108BD9-81ED-4DB2-BD59-A6C34878D82A}">
                    <a16:rowId xmlns="" xmlns:a16="http://schemas.microsoft.com/office/drawing/2014/main" val="10000"/>
                  </a:ext>
                </a:extLst>
              </a:tr>
              <a:tr h="859627">
                <a:tc>
                  <a:txBody>
                    <a:bodyPr/>
                    <a:lstStyle/>
                    <a:p>
                      <a:r>
                        <a:rPr lang="en-US" sz="1200" dirty="0"/>
                        <a:t>Reject</a:t>
                      </a:r>
                      <a:r>
                        <a:rPr lang="en-US" sz="1200" baseline="0" dirty="0"/>
                        <a:t>  </a:t>
                      </a:r>
                      <a:endParaRPr lang="el-GR" sz="1200" dirty="0"/>
                    </a:p>
                  </a:txBody>
                  <a:tcPr/>
                </a:tc>
                <a:tc>
                  <a:txBody>
                    <a:bodyPr/>
                    <a:lstStyle/>
                    <a:p>
                      <a:r>
                        <a:rPr lang="en-US" sz="1200" dirty="0"/>
                        <a:t>An AFA</a:t>
                      </a:r>
                      <a:r>
                        <a:rPr lang="en-US" sz="1200" baseline="0" dirty="0"/>
                        <a:t> is rejected when it is processed by the competent customs department with a negative result. Reason for rejection must always be given</a:t>
                      </a:r>
                      <a:endParaRPr lang="el-GR" sz="1200" dirty="0"/>
                    </a:p>
                  </a:txBody>
                  <a:tcPr/>
                </a:tc>
                <a:extLst>
                  <a:ext uri="{0D108BD9-81ED-4DB2-BD59-A6C34878D82A}">
                    <a16:rowId xmlns="" xmlns:a16="http://schemas.microsoft.com/office/drawing/2014/main" val="10001"/>
                  </a:ext>
                </a:extLst>
              </a:tr>
              <a:tr h="859627">
                <a:tc>
                  <a:txBody>
                    <a:bodyPr/>
                    <a:lstStyle/>
                    <a:p>
                      <a:r>
                        <a:rPr lang="en-US" sz="1200" dirty="0"/>
                        <a:t>Extend</a:t>
                      </a:r>
                      <a:endParaRPr lang="el-GR" sz="1200" dirty="0"/>
                    </a:p>
                  </a:txBody>
                  <a:tcPr/>
                </a:tc>
                <a:tc>
                  <a:txBody>
                    <a:bodyPr/>
                    <a:lstStyle/>
                    <a:p>
                      <a:r>
                        <a:rPr lang="en-US" sz="1200" dirty="0"/>
                        <a:t>The period</a:t>
                      </a:r>
                      <a:r>
                        <a:rPr lang="en-US" sz="1200" baseline="0" dirty="0"/>
                        <a:t> during which customs take action on an AFA (expiry date) can be extended upon request of the applicant</a:t>
                      </a:r>
                      <a:endParaRPr lang="el-GR" sz="1200" dirty="0"/>
                    </a:p>
                  </a:txBody>
                  <a:tcPr/>
                </a:tc>
                <a:extLst>
                  <a:ext uri="{0D108BD9-81ED-4DB2-BD59-A6C34878D82A}">
                    <a16:rowId xmlns="" xmlns:a16="http://schemas.microsoft.com/office/drawing/2014/main" val="10002"/>
                  </a:ext>
                </a:extLst>
              </a:tr>
              <a:tr h="1203478">
                <a:tc>
                  <a:txBody>
                    <a:bodyPr/>
                    <a:lstStyle/>
                    <a:p>
                      <a:r>
                        <a:rPr lang="en-US" sz="1200" dirty="0"/>
                        <a:t>Refuse Extension</a:t>
                      </a:r>
                      <a:endParaRPr lang="el-GR" sz="1200" dirty="0"/>
                    </a:p>
                  </a:txBody>
                  <a:tcPr/>
                </a:tc>
                <a:tc>
                  <a:txBody>
                    <a:bodyPr/>
                    <a:lstStyle/>
                    <a:p>
                      <a:r>
                        <a:rPr lang="en-US" sz="1200" dirty="0"/>
                        <a:t>Further extension</a:t>
                      </a:r>
                      <a:r>
                        <a:rPr lang="en-US" sz="1200" baseline="0" dirty="0"/>
                        <a:t> of the period during which customs will take action can be refused by the competent customs department. This means that the AFA will expire on the expiry date. Reasons on the decision have to be given</a:t>
                      </a:r>
                      <a:endParaRPr lang="el-GR" sz="1200" dirty="0"/>
                    </a:p>
                  </a:txBody>
                  <a:tcPr/>
                </a:tc>
                <a:extLst>
                  <a:ext uri="{0D108BD9-81ED-4DB2-BD59-A6C34878D82A}">
                    <a16:rowId xmlns="" xmlns:a16="http://schemas.microsoft.com/office/drawing/2014/main" val="10003"/>
                  </a:ext>
                </a:extLst>
              </a:tr>
              <a:tr h="1547329">
                <a:tc>
                  <a:txBody>
                    <a:bodyPr/>
                    <a:lstStyle/>
                    <a:p>
                      <a:r>
                        <a:rPr lang="en-US" sz="1200" dirty="0"/>
                        <a:t>Suspend</a:t>
                      </a:r>
                      <a:endParaRPr lang="el-GR" sz="1200" dirty="0"/>
                    </a:p>
                  </a:txBody>
                  <a:tcPr/>
                </a:tc>
                <a:tc>
                  <a:txBody>
                    <a:bodyPr/>
                    <a:lstStyle/>
                    <a:p>
                      <a:r>
                        <a:rPr lang="en-US" sz="1200" dirty="0"/>
                        <a:t>If an applicant</a:t>
                      </a:r>
                      <a:r>
                        <a:rPr lang="en-US" sz="1200" baseline="0" dirty="0"/>
                        <a:t> does not fulfill his obligations, the competent customs department can suspend his AFA. During the period that the AFA is suspended, the customs authorities will not take any action on the goods and rights included in that AFA for their country. As soon as the applicant fulfils his obligations the suspension can be stopped and action can be </a:t>
                      </a:r>
                      <a:r>
                        <a:rPr lang="en-GB" sz="1200" baseline="0" noProof="0" dirty="0"/>
                        <a:t>taken</a:t>
                      </a:r>
                      <a:r>
                        <a:rPr lang="en-US" sz="1200" baseline="0" dirty="0"/>
                        <a:t> again </a:t>
                      </a:r>
                      <a:endParaRPr lang="el-GR" sz="1200" dirty="0"/>
                    </a:p>
                  </a:txBody>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37552772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15973" y="308376"/>
            <a:ext cx="8229600" cy="936625"/>
          </a:xfrm>
        </p:spPr>
        <p:txBody>
          <a:bodyPr>
            <a:normAutofit fontScale="90000"/>
          </a:bodyPr>
          <a:lstStyle/>
          <a:p>
            <a:r>
              <a:rPr lang="en-US" dirty="0">
                <a:solidFill>
                  <a:srgbClr val="FFFF00"/>
                </a:solidFill>
              </a:rPr>
              <a:t>PreAFA Management</a:t>
            </a:r>
            <a:br>
              <a:rPr lang="en-US" dirty="0">
                <a:solidFill>
                  <a:srgbClr val="FFFF00"/>
                </a:solidFill>
              </a:rPr>
            </a:br>
            <a:r>
              <a:rPr lang="en-US" sz="2500" dirty="0">
                <a:solidFill>
                  <a:srgbClr val="FFFF00"/>
                </a:solidFill>
              </a:rPr>
              <a:t>What is a pre-AFA?</a:t>
            </a:r>
            <a:endParaRPr lang="el-GR" sz="2500" dirty="0">
              <a:solidFill>
                <a:srgbClr val="FFFF00"/>
              </a:solidFill>
            </a:endParaRPr>
          </a:p>
        </p:txBody>
      </p:sp>
      <p:sp>
        <p:nvSpPr>
          <p:cNvPr id="7" name="Content Placeholder 2"/>
          <p:cNvSpPr>
            <a:spLocks noGrp="1"/>
          </p:cNvSpPr>
          <p:nvPr>
            <p:ph idx="1"/>
          </p:nvPr>
        </p:nvSpPr>
        <p:spPr>
          <a:xfrm>
            <a:off x="1981200" y="2492376"/>
            <a:ext cx="8229600" cy="3744937"/>
          </a:xfrm>
        </p:spPr>
        <p:txBody>
          <a:bodyPr/>
          <a:lstStyle/>
          <a:p>
            <a:pPr algn="just">
              <a:buClr>
                <a:srgbClr val="0F5494"/>
              </a:buClr>
            </a:pPr>
            <a:endParaRPr lang="en-GB" sz="1800" dirty="0"/>
          </a:p>
          <a:p>
            <a:pPr algn="just">
              <a:buClr>
                <a:srgbClr val="0F5494"/>
              </a:buClr>
              <a:buFont typeface="Wingdings" panose="05000000000000000000" pitchFamily="2" charset="2"/>
              <a:buChar char="ü"/>
            </a:pPr>
            <a:r>
              <a:rPr lang="en-GB" sz="3200" dirty="0">
                <a:solidFill>
                  <a:srgbClr val="FFFF00"/>
                </a:solidFill>
              </a:rPr>
              <a:t>Besides registering an AFA, it is possible to electronically submit an AFA from the relevant information stored in EUIPO. Therefore, a </a:t>
            </a:r>
            <a:r>
              <a:rPr lang="en-GB" sz="3200" b="1" dirty="0">
                <a:solidFill>
                  <a:srgbClr val="FFFF00"/>
                </a:solidFill>
              </a:rPr>
              <a:t>Pre-AFA</a:t>
            </a:r>
            <a:r>
              <a:rPr lang="en-GB" sz="3200" dirty="0">
                <a:solidFill>
                  <a:srgbClr val="FFFF00"/>
                </a:solidFill>
              </a:rPr>
              <a:t> is automatically generated by EUIPO and sent to COPIS;</a:t>
            </a:r>
          </a:p>
          <a:p>
            <a:pPr algn="just">
              <a:buClr>
                <a:srgbClr val="0F5494"/>
              </a:buClr>
              <a:buFont typeface="Wingdings" panose="05000000000000000000" pitchFamily="2" charset="2"/>
              <a:buChar char="ü"/>
            </a:pPr>
            <a:endParaRPr lang="en-GB" sz="3200" dirty="0">
              <a:solidFill>
                <a:srgbClr val="FFFF00"/>
              </a:solidFill>
            </a:endParaRPr>
          </a:p>
        </p:txBody>
      </p:sp>
    </p:spTree>
    <p:extLst>
      <p:ext uri="{BB962C8B-B14F-4D97-AF65-F5344CB8AC3E}">
        <p14:creationId xmlns:p14="http://schemas.microsoft.com/office/powerpoint/2010/main" val="2630914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8808" y="980208"/>
            <a:ext cx="8229600" cy="936625"/>
          </a:xfrm>
        </p:spPr>
        <p:txBody>
          <a:bodyPr>
            <a:normAutofit fontScale="90000"/>
          </a:bodyPr>
          <a:lstStyle/>
          <a:p>
            <a:r>
              <a:rPr lang="en-US" dirty="0">
                <a:solidFill>
                  <a:srgbClr val="FFFF00"/>
                </a:solidFill>
              </a:rPr>
              <a:t>COPIS OVERVIEW </a:t>
            </a:r>
            <a:br>
              <a:rPr lang="en-US" dirty="0">
                <a:solidFill>
                  <a:srgbClr val="FFFF00"/>
                </a:solidFill>
              </a:rPr>
            </a:br>
            <a:endParaRPr lang="el-GR" sz="2500" dirty="0">
              <a:solidFill>
                <a:srgbClr val="FFFF00"/>
              </a:solidFill>
            </a:endParaRPr>
          </a:p>
        </p:txBody>
      </p:sp>
      <p:sp>
        <p:nvSpPr>
          <p:cNvPr id="3" name="Content Placeholder 2"/>
          <p:cNvSpPr>
            <a:spLocks noGrp="1"/>
          </p:cNvSpPr>
          <p:nvPr>
            <p:ph idx="1"/>
          </p:nvPr>
        </p:nvSpPr>
        <p:spPr>
          <a:xfrm>
            <a:off x="1322294" y="2187574"/>
            <a:ext cx="10515600" cy="4351338"/>
          </a:xfrm>
        </p:spPr>
        <p:txBody>
          <a:bodyPr/>
          <a:lstStyle/>
          <a:p>
            <a:pPr lvl="1"/>
            <a:r>
              <a:rPr lang="en-US" b="1" dirty="0">
                <a:solidFill>
                  <a:srgbClr val="FF0000"/>
                </a:solidFill>
              </a:rPr>
              <a:t>The COPIS Business Objectives</a:t>
            </a:r>
          </a:p>
          <a:p>
            <a:pPr lvl="1"/>
            <a:endParaRPr lang="hu-HU" dirty="0" smtClean="0">
              <a:solidFill>
                <a:srgbClr val="FFFF00"/>
              </a:solidFill>
            </a:endParaRPr>
          </a:p>
          <a:p>
            <a:pPr lvl="1"/>
            <a:r>
              <a:rPr lang="en-US" dirty="0" smtClean="0">
                <a:solidFill>
                  <a:srgbClr val="FFFF00"/>
                </a:solidFill>
              </a:rPr>
              <a:t>Connectivity </a:t>
            </a:r>
            <a:r>
              <a:rPr lang="en-US" dirty="0">
                <a:solidFill>
                  <a:srgbClr val="FFFF00"/>
                </a:solidFill>
              </a:rPr>
              <a:t>(CCN Gateway, direct connection)</a:t>
            </a:r>
          </a:p>
          <a:p>
            <a:pPr lvl="1"/>
            <a:endParaRPr lang="hu-HU" dirty="0" smtClean="0">
              <a:solidFill>
                <a:srgbClr val="FFFF00"/>
              </a:solidFill>
            </a:endParaRPr>
          </a:p>
          <a:p>
            <a:pPr lvl="1"/>
            <a:r>
              <a:rPr lang="en-US" dirty="0" smtClean="0">
                <a:solidFill>
                  <a:srgbClr val="FFFF00"/>
                </a:solidFill>
              </a:rPr>
              <a:t>Navigation </a:t>
            </a:r>
            <a:r>
              <a:rPr lang="en-US" dirty="0">
                <a:solidFill>
                  <a:srgbClr val="FFFF00"/>
                </a:solidFill>
              </a:rPr>
              <a:t>(main menu, user guide, language)</a:t>
            </a:r>
          </a:p>
          <a:p>
            <a:pPr lvl="1"/>
            <a:endParaRPr lang="hu-HU" dirty="0" smtClean="0">
              <a:solidFill>
                <a:srgbClr val="FFFF00"/>
              </a:solidFill>
            </a:endParaRPr>
          </a:p>
          <a:p>
            <a:pPr lvl="1"/>
            <a:r>
              <a:rPr lang="en-US" dirty="0" smtClean="0">
                <a:solidFill>
                  <a:srgbClr val="FFFF00"/>
                </a:solidFill>
              </a:rPr>
              <a:t>Terminology</a:t>
            </a:r>
            <a:endParaRPr lang="el-GR" dirty="0">
              <a:solidFill>
                <a:srgbClr val="FFFF00"/>
              </a:solidFill>
            </a:endParaRPr>
          </a:p>
        </p:txBody>
      </p:sp>
    </p:spTree>
    <p:extLst>
      <p:ext uri="{BB962C8B-B14F-4D97-AF65-F5344CB8AC3E}">
        <p14:creationId xmlns:p14="http://schemas.microsoft.com/office/powerpoint/2010/main" val="42480643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en-US" dirty="0" err="1" smtClean="0">
                <a:solidFill>
                  <a:srgbClr val="FFFF00"/>
                </a:solidFill>
              </a:rPr>
              <a:t>PreAFA</a:t>
            </a:r>
            <a:r>
              <a:rPr lang="en-US" dirty="0">
                <a:solidFill>
                  <a:srgbClr val="FFFF00"/>
                </a:solidFill>
              </a:rPr>
              <a:t/>
            </a:r>
            <a:br>
              <a:rPr lang="en-US" dirty="0">
                <a:solidFill>
                  <a:srgbClr val="FFFF00"/>
                </a:solidFill>
              </a:rPr>
            </a:br>
            <a:r>
              <a:rPr lang="en-US" sz="2500" dirty="0">
                <a:solidFill>
                  <a:srgbClr val="FFFF00"/>
                </a:solidFill>
              </a:rPr>
              <a:t>APPLICATION FOR ACTION example</a:t>
            </a:r>
            <a:endParaRPr lang="el-GR" sz="2500" dirty="0">
              <a:solidFill>
                <a:srgbClr val="FFFF00"/>
              </a:solidFill>
            </a:endParaRPr>
          </a:p>
        </p:txBody>
      </p:sp>
      <p:pic>
        <p:nvPicPr>
          <p:cNvPr id="1028" name="Picture 2" descr="cid:image006.jpg@01D32CB9.39E04F9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0921" y="336176"/>
            <a:ext cx="6838950" cy="4914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cid:image008.jpg@01D32CB9.39E04F9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203" y="5250457"/>
            <a:ext cx="6838950" cy="1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03678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059" y="18231"/>
            <a:ext cx="8229600" cy="936625"/>
          </a:xfrm>
        </p:spPr>
        <p:txBody>
          <a:bodyPr/>
          <a:lstStyle/>
          <a:p>
            <a:r>
              <a:rPr lang="en-US" sz="2500" dirty="0">
                <a:solidFill>
                  <a:srgbClr val="FFFF00"/>
                </a:solidFill>
              </a:rPr>
              <a:t>AFA MANAGEMENT </a:t>
            </a:r>
            <a:br>
              <a:rPr lang="en-US" sz="2500" dirty="0">
                <a:solidFill>
                  <a:srgbClr val="FFFF00"/>
                </a:solidFill>
              </a:rPr>
            </a:br>
            <a:endParaRPr lang="el-GR" sz="2000" dirty="0"/>
          </a:p>
        </p:txBody>
      </p:sp>
      <p:grpSp>
        <p:nvGrpSpPr>
          <p:cNvPr id="5" name="Group 4"/>
          <p:cNvGrpSpPr/>
          <p:nvPr/>
        </p:nvGrpSpPr>
        <p:grpSpPr>
          <a:xfrm>
            <a:off x="0" y="954856"/>
            <a:ext cx="12192000" cy="5903144"/>
            <a:chOff x="128588" y="2054696"/>
            <a:chExt cx="8886825" cy="403860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588" y="2054696"/>
              <a:ext cx="8886825" cy="4038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7" name="Rectangle 6"/>
            <p:cNvSpPr/>
            <p:nvPr/>
          </p:nvSpPr>
          <p:spPr bwMode="auto">
            <a:xfrm>
              <a:off x="3074898" y="5783783"/>
              <a:ext cx="491824" cy="223557"/>
            </a:xfrm>
            <a:prstGeom prst="rect">
              <a:avLst/>
            </a:prstGeom>
            <a:noFill/>
            <a:ln w="1905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grpSp>
    </p:spTree>
    <p:extLst>
      <p:ext uri="{BB962C8B-B14F-4D97-AF65-F5344CB8AC3E}">
        <p14:creationId xmlns:p14="http://schemas.microsoft.com/office/powerpoint/2010/main" val="34233650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866" y="144074"/>
            <a:ext cx="8229600" cy="936625"/>
          </a:xfrm>
        </p:spPr>
        <p:txBody>
          <a:bodyPr>
            <a:normAutofit fontScale="90000"/>
          </a:bodyPr>
          <a:lstStyle/>
          <a:p>
            <a:r>
              <a:rPr lang="en-US" dirty="0">
                <a:solidFill>
                  <a:srgbClr val="FFFF00"/>
                </a:solidFill>
              </a:rPr>
              <a:t>AFA ACTIONS</a:t>
            </a:r>
            <a:br>
              <a:rPr lang="en-US" dirty="0">
                <a:solidFill>
                  <a:srgbClr val="FFFF00"/>
                </a:solidFill>
              </a:rPr>
            </a:br>
            <a:r>
              <a:rPr lang="en-US" sz="2500" dirty="0">
                <a:solidFill>
                  <a:srgbClr val="FFFF00"/>
                </a:solidFill>
              </a:rPr>
              <a:t>AFA Print Details</a:t>
            </a:r>
            <a:endParaRPr lang="el-GR" sz="2500" dirty="0">
              <a:solidFill>
                <a:srgbClr val="FFFF00"/>
              </a:solidFill>
            </a:endParaRPr>
          </a:p>
        </p:txBody>
      </p:sp>
      <p:pic>
        <p:nvPicPr>
          <p:cNvPr id="3891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612" y="1290055"/>
            <a:ext cx="12182387" cy="3529013"/>
          </a:xfrm>
          <a:prstGeom prst="rect">
            <a:avLst/>
          </a:prstGeom>
          <a:noFill/>
          <a:ln w="9525">
            <a:solidFill>
              <a:schemeClr val="bg2">
                <a:lumMod val="7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389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6359" y="1369493"/>
            <a:ext cx="2614938" cy="18566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891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9329" y="4898506"/>
            <a:ext cx="5028034" cy="894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Callout 1 4"/>
          <p:cNvSpPr/>
          <p:nvPr/>
        </p:nvSpPr>
        <p:spPr bwMode="auto">
          <a:xfrm>
            <a:off x="9095656" y="1257487"/>
            <a:ext cx="3096344" cy="2232248"/>
          </a:xfrm>
          <a:prstGeom prst="borderCallout1">
            <a:avLst>
              <a:gd name="adj1" fmla="val 97818"/>
              <a:gd name="adj2" fmla="val -92"/>
              <a:gd name="adj3" fmla="val 135809"/>
              <a:gd name="adj4" fmla="val 12256"/>
            </a:avLst>
          </a:prstGeom>
          <a:noFill/>
          <a:ln w="28575" cap="flat" cmpd="sng" algn="ctr">
            <a:solidFill>
              <a:schemeClr val="accent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6" name="Line Callout 1 5"/>
          <p:cNvSpPr/>
          <p:nvPr/>
        </p:nvSpPr>
        <p:spPr bwMode="auto">
          <a:xfrm>
            <a:off x="6277061" y="4851237"/>
            <a:ext cx="5112569" cy="971380"/>
          </a:xfrm>
          <a:prstGeom prst="borderCallout1">
            <a:avLst>
              <a:gd name="adj1" fmla="val 3062"/>
              <a:gd name="adj2" fmla="val 47777"/>
              <a:gd name="adj3" fmla="val -27754"/>
              <a:gd name="adj4" fmla="val 44998"/>
            </a:avLst>
          </a:prstGeom>
          <a:noFill/>
          <a:ln w="28575" cap="flat" cmpd="sng" algn="ctr">
            <a:solidFill>
              <a:schemeClr val="accent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Tree>
    <p:extLst>
      <p:ext uri="{BB962C8B-B14F-4D97-AF65-F5344CB8AC3E}">
        <p14:creationId xmlns:p14="http://schemas.microsoft.com/office/powerpoint/2010/main" val="2075705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919288" y="2924176"/>
            <a:ext cx="8229600" cy="936625"/>
          </a:xfrm>
        </p:spPr>
        <p:txBody>
          <a:bodyPr/>
          <a:lstStyle/>
          <a:p>
            <a:pPr algn="ctr" eaLnBrk="1" hangingPunct="1"/>
            <a:r>
              <a:rPr lang="en-US" dirty="0">
                <a:solidFill>
                  <a:srgbClr val="FFFF00"/>
                </a:solidFill>
              </a:rPr>
              <a:t>INFRINGEMENT MANAGEMENT</a:t>
            </a:r>
            <a:endParaRPr lang="en-GB" dirty="0">
              <a:solidFill>
                <a:srgbClr val="FFFF00"/>
              </a:solidFill>
            </a:endParaRPr>
          </a:p>
        </p:txBody>
      </p:sp>
    </p:spTree>
    <p:extLst>
      <p:ext uri="{BB962C8B-B14F-4D97-AF65-F5344CB8AC3E}">
        <p14:creationId xmlns:p14="http://schemas.microsoft.com/office/powerpoint/2010/main" val="2178666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214" y="215118"/>
            <a:ext cx="8229600" cy="936625"/>
          </a:xfrm>
        </p:spPr>
        <p:txBody>
          <a:bodyPr>
            <a:normAutofit fontScale="90000"/>
          </a:bodyPr>
          <a:lstStyle/>
          <a:p>
            <a:r>
              <a:rPr lang="en-US" dirty="0">
                <a:solidFill>
                  <a:srgbClr val="FFFF00"/>
                </a:solidFill>
              </a:rPr>
              <a:t>INFRINGEMENT MANAGEMENT</a:t>
            </a:r>
            <a:br>
              <a:rPr lang="en-US" dirty="0">
                <a:solidFill>
                  <a:srgbClr val="FFFF00"/>
                </a:solidFill>
              </a:rPr>
            </a:br>
            <a:r>
              <a:rPr lang="en-US" dirty="0">
                <a:solidFill>
                  <a:srgbClr val="FFFF00"/>
                </a:solidFill>
              </a:rPr>
              <a:t>What an Infringement is?</a:t>
            </a:r>
            <a:endParaRPr lang="el-GR" sz="2500" dirty="0">
              <a:solidFill>
                <a:srgbClr val="FFFF00"/>
              </a:solidFill>
            </a:endParaRPr>
          </a:p>
        </p:txBody>
      </p:sp>
      <p:sp>
        <p:nvSpPr>
          <p:cNvPr id="3" name="Content Placeholder 2"/>
          <p:cNvSpPr>
            <a:spLocks noGrp="1"/>
          </p:cNvSpPr>
          <p:nvPr>
            <p:ph idx="1"/>
          </p:nvPr>
        </p:nvSpPr>
        <p:spPr>
          <a:xfrm>
            <a:off x="2061829" y="1476564"/>
            <a:ext cx="8229600" cy="5244911"/>
          </a:xfrm>
        </p:spPr>
        <p:txBody>
          <a:bodyPr>
            <a:noAutofit/>
          </a:bodyPr>
          <a:lstStyle/>
          <a:p>
            <a:pPr lvl="1">
              <a:buClr>
                <a:srgbClr val="FFFF00"/>
              </a:buClr>
              <a:buFont typeface="Wingdings" panose="05000000000000000000" pitchFamily="2" charset="2"/>
              <a:buChar char="ü"/>
            </a:pPr>
            <a:r>
              <a:rPr lang="en-US" i="1" dirty="0">
                <a:solidFill>
                  <a:srgbClr val="FFFF00"/>
                </a:solidFill>
                <a:latin typeface="+mj-lt"/>
              </a:rPr>
              <a:t>The IPR of certain goods can be protected by an AFA that is available to all Customs Offices</a:t>
            </a:r>
          </a:p>
          <a:p>
            <a:pPr lvl="1">
              <a:buClr>
                <a:srgbClr val="FFFF00"/>
              </a:buClr>
              <a:buFont typeface="Wingdings" panose="05000000000000000000" pitchFamily="2" charset="2"/>
              <a:buChar char="ü"/>
            </a:pPr>
            <a:endParaRPr lang="hu-HU" i="1" dirty="0" smtClean="0">
              <a:solidFill>
                <a:srgbClr val="FFFF00"/>
              </a:solidFill>
              <a:latin typeface="+mj-lt"/>
            </a:endParaRPr>
          </a:p>
          <a:p>
            <a:pPr lvl="1">
              <a:buClr>
                <a:srgbClr val="FFFF00"/>
              </a:buClr>
              <a:buFont typeface="Wingdings" panose="05000000000000000000" pitchFamily="2" charset="2"/>
              <a:buChar char="ü"/>
            </a:pPr>
            <a:r>
              <a:rPr lang="en-US" i="1" dirty="0" smtClean="0">
                <a:solidFill>
                  <a:srgbClr val="FFFF00"/>
                </a:solidFill>
                <a:latin typeface="+mj-lt"/>
              </a:rPr>
              <a:t>A </a:t>
            </a:r>
            <a:r>
              <a:rPr lang="en-US" i="1" dirty="0">
                <a:solidFill>
                  <a:srgbClr val="FFFF00"/>
                </a:solidFill>
                <a:latin typeface="+mj-lt"/>
              </a:rPr>
              <a:t>Customs Office that receive such AFA may suspend or detain goods if they are suspected of infringing an IPR </a:t>
            </a:r>
          </a:p>
          <a:p>
            <a:pPr lvl="1">
              <a:buClr>
                <a:srgbClr val="FFFF00"/>
              </a:buClr>
              <a:buFont typeface="Wingdings" panose="05000000000000000000" pitchFamily="2" charset="2"/>
              <a:buChar char="ü"/>
            </a:pPr>
            <a:endParaRPr lang="en-US" i="1" dirty="0">
              <a:solidFill>
                <a:srgbClr val="FFFF00"/>
              </a:solidFill>
              <a:latin typeface="+mj-lt"/>
            </a:endParaRPr>
          </a:p>
          <a:p>
            <a:pPr lvl="1">
              <a:buClr>
                <a:srgbClr val="FFFF00"/>
              </a:buClr>
              <a:buFont typeface="Wingdings" panose="05000000000000000000" pitchFamily="2" charset="2"/>
              <a:buChar char="ü"/>
            </a:pPr>
            <a:r>
              <a:rPr lang="en-US" i="1" dirty="0">
                <a:solidFill>
                  <a:srgbClr val="FFFF00"/>
                </a:solidFill>
                <a:latin typeface="+mj-lt"/>
              </a:rPr>
              <a:t>In this case, an Infringement is registered in COPIS when the counterfeit is detected, including the actions that the CO takes </a:t>
            </a:r>
          </a:p>
          <a:p>
            <a:pPr lvl="1">
              <a:buClr>
                <a:srgbClr val="FFFF00"/>
              </a:buClr>
              <a:buFont typeface="Wingdings" panose="05000000000000000000" pitchFamily="2" charset="2"/>
              <a:buChar char="ü"/>
            </a:pPr>
            <a:endParaRPr lang="en-US" i="1" dirty="0">
              <a:solidFill>
                <a:srgbClr val="FFFF00"/>
              </a:solidFill>
              <a:latin typeface="+mj-lt"/>
            </a:endParaRPr>
          </a:p>
          <a:p>
            <a:pPr lvl="1">
              <a:buClr>
                <a:srgbClr val="FFFF00"/>
              </a:buClr>
              <a:buFont typeface="Wingdings" panose="05000000000000000000" pitchFamily="2" charset="2"/>
              <a:buChar char="ü"/>
            </a:pPr>
            <a:r>
              <a:rPr lang="en-US" i="1" dirty="0">
                <a:solidFill>
                  <a:srgbClr val="FFFF00"/>
                </a:solidFill>
                <a:latin typeface="+mj-lt"/>
              </a:rPr>
              <a:t>The COPIS Infringement can be based on AFA but can also be Ex-Officio (in this specific case AFA will come on a later date)</a:t>
            </a:r>
          </a:p>
        </p:txBody>
      </p:sp>
    </p:spTree>
    <p:extLst>
      <p:ext uri="{BB962C8B-B14F-4D97-AF65-F5344CB8AC3E}">
        <p14:creationId xmlns:p14="http://schemas.microsoft.com/office/powerpoint/2010/main" val="4256073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1535026" y="1196753"/>
            <a:ext cx="902547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endParaRPr lang="el-GR" sz="2500" kern="0" dirty="0">
              <a:solidFill>
                <a:srgbClr val="FFFF00"/>
              </a:solidFill>
            </a:endParaRPr>
          </a:p>
        </p:txBody>
      </p:sp>
      <p:pic>
        <p:nvPicPr>
          <p:cNvPr id="2" name="Picture 1"/>
          <p:cNvPicPr>
            <a:picLocks noChangeAspect="1"/>
          </p:cNvPicPr>
          <p:nvPr/>
        </p:nvPicPr>
        <p:blipFill>
          <a:blip r:embed="rId2"/>
          <a:stretch>
            <a:fillRect/>
          </a:stretch>
        </p:blipFill>
        <p:spPr>
          <a:xfrm>
            <a:off x="0" y="1196753"/>
            <a:ext cx="8765827" cy="5674174"/>
          </a:xfrm>
          <a:prstGeom prst="rect">
            <a:avLst/>
          </a:prstGeom>
        </p:spPr>
      </p:pic>
      <p:sp>
        <p:nvSpPr>
          <p:cNvPr id="10" name="Rectangle 9"/>
          <p:cNvSpPr/>
          <p:nvPr/>
        </p:nvSpPr>
        <p:spPr bwMode="auto">
          <a:xfrm>
            <a:off x="7614699" y="5407127"/>
            <a:ext cx="504056" cy="216024"/>
          </a:xfrm>
          <a:prstGeom prst="rect">
            <a:avLst/>
          </a:prstGeom>
          <a:noFill/>
          <a:ln>
            <a:solidFill>
              <a:srgbClr val="FF0000"/>
            </a:solidFill>
          </a:ln>
          <a:extLst/>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n-GB" sz="1200" dirty="0">
              <a:solidFill>
                <a:srgbClr val="0F5494"/>
              </a:solidFill>
              <a:latin typeface="Verdana" pitchFamily="34" charset="0"/>
            </a:endParaRPr>
          </a:p>
        </p:txBody>
      </p:sp>
      <p:sp>
        <p:nvSpPr>
          <p:cNvPr id="8" name="Rounded Rectangular Callout 6"/>
          <p:cNvSpPr/>
          <p:nvPr/>
        </p:nvSpPr>
        <p:spPr bwMode="auto">
          <a:xfrm>
            <a:off x="8453115" y="4033840"/>
            <a:ext cx="2520280" cy="648072"/>
          </a:xfrm>
          <a:prstGeom prst="wedgeRoundRectCallout">
            <a:avLst>
              <a:gd name="adj1" fmla="val -50323"/>
              <a:gd name="adj2" fmla="val 133217"/>
              <a:gd name="adj3" fmla="val 16667"/>
            </a:avLst>
          </a:prstGeom>
          <a:gradFill flip="none" rotWithShape="1">
            <a:gsLst>
              <a:gs pos="0">
                <a:srgbClr val="C5F7DF"/>
              </a:gs>
              <a:gs pos="72000">
                <a:schemeClr val="accent1">
                  <a:shade val="67500"/>
                  <a:satMod val="115000"/>
                </a:schemeClr>
              </a:gs>
              <a:gs pos="100000">
                <a:schemeClr val="accent1">
                  <a:shade val="100000"/>
                  <a:satMod val="115000"/>
                </a:schemeClr>
              </a:gs>
            </a:gsLst>
            <a:lin ang="16200000" scaled="1"/>
            <a:tileRect/>
          </a:gradFill>
          <a:ln w="19050">
            <a:solidFill>
              <a:srgbClr val="C5F7DF"/>
            </a:solidFill>
          </a:ln>
          <a:effectLst/>
          <a:extLst/>
        </p:spPr>
        <p:txBody>
          <a:bodyPr vert="horz" wrap="square" lIns="91440" tIns="45720" rIns="91440" bIns="45720" numCol="1" rtlCol="0" anchor="ctr" anchorCtr="0" compatLnSpc="1">
            <a:prstTxWarp prst="textNoShape">
              <a:avLst/>
            </a:prstTxWarp>
          </a:bodyPr>
          <a:lstStyle/>
          <a:p>
            <a:pPr marL="3175"/>
            <a:r>
              <a:rPr lang="en-GB" b="1" dirty="0">
                <a:solidFill>
                  <a:srgbClr val="FFFF00"/>
                </a:solidFill>
              </a:rPr>
              <a:t>View AFA record</a:t>
            </a:r>
          </a:p>
        </p:txBody>
      </p:sp>
      <p:sp>
        <p:nvSpPr>
          <p:cNvPr id="7" name="Rounded Rectangular Callout 7"/>
          <p:cNvSpPr/>
          <p:nvPr/>
        </p:nvSpPr>
        <p:spPr bwMode="auto">
          <a:xfrm>
            <a:off x="7614699" y="2183317"/>
            <a:ext cx="2304594" cy="1224136"/>
          </a:xfrm>
          <a:prstGeom prst="wedgeRoundRectCallout">
            <a:avLst>
              <a:gd name="adj1" fmla="val -89369"/>
              <a:gd name="adj2" fmla="val 40627"/>
              <a:gd name="adj3" fmla="val 16667"/>
            </a:avLst>
          </a:prstGeom>
          <a:gradFill flip="none" rotWithShape="1">
            <a:gsLst>
              <a:gs pos="0">
                <a:srgbClr val="C5F7DF"/>
              </a:gs>
              <a:gs pos="72000">
                <a:schemeClr val="accent1">
                  <a:shade val="67500"/>
                  <a:satMod val="115000"/>
                </a:schemeClr>
              </a:gs>
              <a:gs pos="100000">
                <a:schemeClr val="accent1">
                  <a:shade val="100000"/>
                  <a:satMod val="115000"/>
                </a:schemeClr>
              </a:gs>
            </a:gsLst>
            <a:lin ang="16200000" scaled="1"/>
            <a:tileRect/>
          </a:gradFill>
          <a:ln w="19050">
            <a:solidFill>
              <a:srgbClr val="C5F7DF"/>
            </a:solidFill>
          </a:ln>
          <a:effectLs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r>
              <a:rPr lang="en-US" sz="1400" b="1" dirty="0">
                <a:solidFill>
                  <a:srgbClr val="FFFF00"/>
                </a:solidFill>
                <a:latin typeface="Verdana" pitchFamily="34" charset="0"/>
              </a:rPr>
              <a:t>Select:</a:t>
            </a:r>
          </a:p>
          <a:p>
            <a:pPr marL="174625" indent="-171450" fontAlgn="base">
              <a:spcBef>
                <a:spcPct val="0"/>
              </a:spcBef>
              <a:spcAft>
                <a:spcPct val="0"/>
              </a:spcAft>
              <a:buFont typeface="Arial" panose="020B0604020202020204" pitchFamily="34" charset="0"/>
              <a:buChar char="•"/>
            </a:pPr>
            <a:r>
              <a:rPr lang="en-US" sz="1100" b="1" dirty="0">
                <a:solidFill>
                  <a:srgbClr val="FFFF00"/>
                </a:solidFill>
              </a:rPr>
              <a:t>Issuing MS</a:t>
            </a:r>
          </a:p>
          <a:p>
            <a:pPr marL="174625" indent="-171450" fontAlgn="base">
              <a:spcBef>
                <a:spcPct val="0"/>
              </a:spcBef>
              <a:spcAft>
                <a:spcPct val="0"/>
              </a:spcAft>
              <a:buFont typeface="Arial" panose="020B0604020202020204" pitchFamily="34" charset="0"/>
              <a:buChar char="•"/>
            </a:pPr>
            <a:r>
              <a:rPr lang="en-US" sz="1100" b="1" dirty="0">
                <a:solidFill>
                  <a:srgbClr val="FFFF00"/>
                </a:solidFill>
              </a:rPr>
              <a:t>AFA Id</a:t>
            </a:r>
          </a:p>
          <a:p>
            <a:pPr marL="174625" indent="-171450" fontAlgn="base">
              <a:spcBef>
                <a:spcPct val="0"/>
              </a:spcBef>
              <a:spcAft>
                <a:spcPct val="0"/>
              </a:spcAft>
              <a:buFont typeface="Arial" panose="020B0604020202020204" pitchFamily="34" charset="0"/>
              <a:buChar char="•"/>
            </a:pPr>
            <a:r>
              <a:rPr lang="en-US" sz="1100" b="1" dirty="0">
                <a:solidFill>
                  <a:srgbClr val="FFFF00"/>
                </a:solidFill>
              </a:rPr>
              <a:t>Type of Application</a:t>
            </a:r>
          </a:p>
          <a:p>
            <a:pPr marL="174625" indent="-171450" fontAlgn="base">
              <a:spcBef>
                <a:spcPct val="0"/>
              </a:spcBef>
              <a:spcAft>
                <a:spcPct val="0"/>
              </a:spcAft>
              <a:buFont typeface="Arial" panose="020B0604020202020204" pitchFamily="34" charset="0"/>
              <a:buChar char="•"/>
            </a:pPr>
            <a:r>
              <a:rPr lang="en-US" sz="1100" b="1" dirty="0">
                <a:solidFill>
                  <a:srgbClr val="FFFF00"/>
                </a:solidFill>
              </a:rPr>
              <a:t>Notification Date</a:t>
            </a:r>
          </a:p>
          <a:p>
            <a:pPr marL="174625" indent="-171450" fontAlgn="base">
              <a:spcBef>
                <a:spcPct val="0"/>
              </a:spcBef>
              <a:spcAft>
                <a:spcPct val="0"/>
              </a:spcAft>
              <a:buFont typeface="Arial" panose="020B0604020202020204" pitchFamily="34" charset="0"/>
              <a:buChar char="•"/>
            </a:pPr>
            <a:r>
              <a:rPr lang="en-US" sz="1100" b="1" dirty="0">
                <a:solidFill>
                  <a:srgbClr val="FFFF00"/>
                </a:solidFill>
              </a:rPr>
              <a:t>Type of Notification</a:t>
            </a:r>
          </a:p>
          <a:p>
            <a:pPr marL="3175" fontAlgn="base">
              <a:spcBef>
                <a:spcPct val="0"/>
              </a:spcBef>
              <a:spcAft>
                <a:spcPct val="0"/>
              </a:spcAft>
            </a:pPr>
            <a:r>
              <a:rPr lang="en-US" sz="1200" b="1" dirty="0">
                <a:solidFill>
                  <a:schemeClr val="bg1">
                    <a:lumMod val="50000"/>
                  </a:schemeClr>
                </a:solidFill>
                <a:latin typeface="Verdana" pitchFamily="34" charset="0"/>
              </a:rPr>
              <a:t> </a:t>
            </a:r>
            <a:endParaRPr lang="el-GR" sz="1200" b="1" dirty="0">
              <a:solidFill>
                <a:schemeClr val="bg1">
                  <a:lumMod val="50000"/>
                </a:schemeClr>
              </a:solidFill>
              <a:latin typeface="Verdana" pitchFamily="34" charset="0"/>
            </a:endParaRPr>
          </a:p>
        </p:txBody>
      </p:sp>
      <p:sp>
        <p:nvSpPr>
          <p:cNvPr id="9" name="Rectangle 8"/>
          <p:cNvSpPr/>
          <p:nvPr/>
        </p:nvSpPr>
        <p:spPr bwMode="auto">
          <a:xfrm>
            <a:off x="2382379" y="2763679"/>
            <a:ext cx="4392488" cy="1158982"/>
          </a:xfrm>
          <a:prstGeom prst="rect">
            <a:avLst/>
          </a:prstGeom>
          <a:noFill/>
          <a:ln w="57150" cap="flat" cmpd="sng" algn="ctr">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fontAlgn="base">
              <a:spcBef>
                <a:spcPct val="0"/>
              </a:spcBef>
              <a:spcAft>
                <a:spcPct val="0"/>
              </a:spcAft>
            </a:pPr>
            <a:endParaRPr lang="el-GR" sz="1200" dirty="0">
              <a:solidFill>
                <a:srgbClr val="0F5494"/>
              </a:solidFill>
              <a:latin typeface="Verdana" pitchFamily="34" charset="0"/>
            </a:endParaRPr>
          </a:p>
        </p:txBody>
      </p:sp>
      <p:sp>
        <p:nvSpPr>
          <p:cNvPr id="3" name="Téglalap 2"/>
          <p:cNvSpPr/>
          <p:nvPr/>
        </p:nvSpPr>
        <p:spPr>
          <a:xfrm>
            <a:off x="258483" y="442061"/>
            <a:ext cx="6096000" cy="707886"/>
          </a:xfrm>
          <a:prstGeom prst="rect">
            <a:avLst/>
          </a:prstGeom>
        </p:spPr>
        <p:txBody>
          <a:bodyPr>
            <a:spAutoFit/>
          </a:bodyPr>
          <a:lstStyle/>
          <a:p>
            <a:r>
              <a:rPr lang="en-US" sz="2000" b="1" dirty="0" smtClean="0">
                <a:solidFill>
                  <a:srgbClr val="FFFF00"/>
                </a:solidFill>
              </a:rPr>
              <a:t>NOTIFICATION AND EVENT MANAGEMENT</a:t>
            </a:r>
            <a:r>
              <a:rPr lang="en-US" sz="2000" b="1" kern="0" dirty="0" smtClean="0">
                <a:solidFill>
                  <a:srgbClr val="FFFF00"/>
                </a:solidFill>
              </a:rPr>
              <a:t/>
            </a:r>
            <a:br>
              <a:rPr lang="en-US" sz="2000" b="1" kern="0" dirty="0" smtClean="0">
                <a:solidFill>
                  <a:srgbClr val="FFFF00"/>
                </a:solidFill>
              </a:rPr>
            </a:br>
            <a:endParaRPr lang="el-GR" sz="2000" b="1" kern="0" dirty="0">
              <a:solidFill>
                <a:srgbClr val="FFFF00"/>
              </a:solidFill>
            </a:endParaRPr>
          </a:p>
        </p:txBody>
      </p:sp>
      <p:sp>
        <p:nvSpPr>
          <p:cNvPr id="6" name="Téglalap 5"/>
          <p:cNvSpPr/>
          <p:nvPr/>
        </p:nvSpPr>
        <p:spPr>
          <a:xfrm>
            <a:off x="5715000" y="5217459"/>
            <a:ext cx="332761" cy="147917"/>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hu-HU"/>
          </a:p>
        </p:txBody>
      </p:sp>
    </p:spTree>
    <p:extLst>
      <p:ext uri="{BB962C8B-B14F-4D97-AF65-F5344CB8AC3E}">
        <p14:creationId xmlns:p14="http://schemas.microsoft.com/office/powerpoint/2010/main" val="42036355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194484" y="268385"/>
            <a:ext cx="8953462"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r>
              <a:rPr lang="en-US" dirty="0">
                <a:solidFill>
                  <a:srgbClr val="FFFF00"/>
                </a:solidFill>
              </a:rPr>
              <a:t>PRODUCE STATISTICS REPORT</a:t>
            </a:r>
            <a:r>
              <a:rPr lang="en-US" kern="0" dirty="0">
                <a:solidFill>
                  <a:srgbClr val="FFFF00"/>
                </a:solidFill>
              </a:rPr>
              <a:t/>
            </a:r>
            <a:br>
              <a:rPr lang="en-US" kern="0" dirty="0">
                <a:solidFill>
                  <a:srgbClr val="FFFF00"/>
                </a:solidFill>
              </a:rPr>
            </a:br>
            <a:endParaRPr lang="el-GR" sz="2500" kern="0" dirty="0">
              <a:solidFill>
                <a:srgbClr val="FFFF00"/>
              </a:solidFill>
            </a:endParaRPr>
          </a:p>
        </p:txBody>
      </p:sp>
      <p:pic>
        <p:nvPicPr>
          <p:cNvPr id="2" name="Picture 1"/>
          <p:cNvPicPr>
            <a:picLocks noChangeAspect="1"/>
          </p:cNvPicPr>
          <p:nvPr/>
        </p:nvPicPr>
        <p:blipFill>
          <a:blip r:embed="rId2"/>
          <a:stretch>
            <a:fillRect/>
          </a:stretch>
        </p:blipFill>
        <p:spPr>
          <a:xfrm>
            <a:off x="0" y="1205010"/>
            <a:ext cx="12192000" cy="5652990"/>
          </a:xfrm>
          <a:prstGeom prst="rect">
            <a:avLst/>
          </a:prstGeom>
        </p:spPr>
      </p:pic>
    </p:spTree>
    <p:extLst>
      <p:ext uri="{BB962C8B-B14F-4D97-AF65-F5344CB8AC3E}">
        <p14:creationId xmlns:p14="http://schemas.microsoft.com/office/powerpoint/2010/main" val="25435795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0" name="Picture 6" descr="http://www.the-brights.net/people/blog/article_pictures/27.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1988840"/>
            <a:ext cx="5524500" cy="3667126"/>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0"/>
          </p:nvPr>
        </p:nvSpPr>
        <p:spPr>
          <a:xfrm>
            <a:off x="5834758" y="6669361"/>
            <a:ext cx="549275" cy="182563"/>
          </a:xfrm>
        </p:spPr>
        <p:txBody>
          <a:bodyPr/>
          <a:lstStyle/>
          <a:p>
            <a:pPr>
              <a:defRPr/>
            </a:pPr>
            <a:fld id="{F3C5B233-B313-4B93-BB0C-F293AF7ADE68}" type="slidenum">
              <a:rPr lang="en-GB" smtClean="0"/>
              <a:pPr>
                <a:defRPr/>
              </a:pPr>
              <a:t>27</a:t>
            </a:fld>
            <a:endParaRPr lang="en-GB" dirty="0"/>
          </a:p>
        </p:txBody>
      </p:sp>
      <p:sp>
        <p:nvSpPr>
          <p:cNvPr id="9" name="Title 12"/>
          <p:cNvSpPr txBox="1">
            <a:spLocks/>
          </p:cNvSpPr>
          <p:nvPr/>
        </p:nvSpPr>
        <p:spPr bwMode="auto">
          <a:xfrm>
            <a:off x="1828800" y="1196976"/>
            <a:ext cx="8229600"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pPr eaLnBrk="1" hangingPunct="1"/>
            <a:r>
              <a:rPr lang="en-GB" kern="0" dirty="0">
                <a:solidFill>
                  <a:srgbClr val="FFFF00"/>
                </a:solidFill>
              </a:rPr>
              <a:t>Questions</a:t>
            </a:r>
          </a:p>
        </p:txBody>
      </p:sp>
    </p:spTree>
    <p:extLst>
      <p:ext uri="{BB962C8B-B14F-4D97-AF65-F5344CB8AC3E}">
        <p14:creationId xmlns:p14="http://schemas.microsoft.com/office/powerpoint/2010/main" val="20989806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Title 1"/>
          <p:cNvSpPr txBox="1">
            <a:spLocks/>
          </p:cNvSpPr>
          <p:nvPr/>
        </p:nvSpPr>
        <p:spPr bwMode="auto">
          <a:xfrm>
            <a:off x="2038350" y="1628776"/>
            <a:ext cx="8064500" cy="460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58775">
              <a:spcBef>
                <a:spcPct val="20000"/>
              </a:spcBef>
              <a:buClr>
                <a:schemeClr val="bg1"/>
              </a:buClr>
              <a:buChar char="•"/>
              <a:defRPr sz="2400" i="1">
                <a:solidFill>
                  <a:srgbClr val="0F5494"/>
                </a:solidFill>
                <a:latin typeface="Verdana" panose="020B0604030504040204" pitchFamily="34" charset="0"/>
              </a:defRPr>
            </a:lvl1pPr>
            <a:lvl2pPr marL="358775" indent="-358775">
              <a:spcBef>
                <a:spcPct val="20000"/>
              </a:spcBef>
              <a:buClr>
                <a:srgbClr val="009FBA"/>
              </a:buClr>
              <a:buChar char="•"/>
              <a:defRPr sz="2000" b="1">
                <a:solidFill>
                  <a:srgbClr val="0F5494"/>
                </a:solidFill>
                <a:latin typeface="Verdana" panose="020B0604030504040204" pitchFamily="34" charset="0"/>
              </a:defRPr>
            </a:lvl2pPr>
            <a:lvl3pPr marL="358775" indent="-358775">
              <a:spcBef>
                <a:spcPct val="20000"/>
              </a:spcBef>
              <a:defRPr sz="1400">
                <a:solidFill>
                  <a:srgbClr val="0F5494"/>
                </a:solidFill>
                <a:latin typeface="Verdana" panose="020B0604030504040204" pitchFamily="34" charset="0"/>
              </a:defRPr>
            </a:lvl3pPr>
            <a:lvl4pPr marL="358775" indent="-358775">
              <a:spcBef>
                <a:spcPct val="20000"/>
              </a:spcBef>
              <a:buChar char="–"/>
              <a:defRPr sz="2000">
                <a:solidFill>
                  <a:schemeClr val="tx1"/>
                </a:solidFill>
                <a:latin typeface="Arial" panose="020B0604020202020204" pitchFamily="34" charset="0"/>
              </a:defRPr>
            </a:lvl4pPr>
            <a:lvl5pPr marL="358775" indent="-358775">
              <a:spcBef>
                <a:spcPct val="20000"/>
              </a:spcBef>
              <a:buChar char="»"/>
              <a:defRPr sz="2000">
                <a:solidFill>
                  <a:schemeClr val="tx1"/>
                </a:solidFill>
                <a:latin typeface="Arial" panose="020B0604020202020204" pitchFamily="34" charset="0"/>
              </a:defRPr>
            </a:lvl5pPr>
            <a:lvl6pPr marL="815975" indent="-358775" eaLnBrk="0" fontAlgn="base" hangingPunct="0">
              <a:spcBef>
                <a:spcPct val="20000"/>
              </a:spcBef>
              <a:spcAft>
                <a:spcPct val="0"/>
              </a:spcAft>
              <a:buChar char="»"/>
              <a:defRPr sz="2000">
                <a:solidFill>
                  <a:schemeClr val="tx1"/>
                </a:solidFill>
                <a:latin typeface="Arial" panose="020B0604020202020204" pitchFamily="34" charset="0"/>
              </a:defRPr>
            </a:lvl6pPr>
            <a:lvl7pPr marL="1273175" indent="-358775" eaLnBrk="0" fontAlgn="base" hangingPunct="0">
              <a:spcBef>
                <a:spcPct val="20000"/>
              </a:spcBef>
              <a:spcAft>
                <a:spcPct val="0"/>
              </a:spcAft>
              <a:buChar char="»"/>
              <a:defRPr sz="2000">
                <a:solidFill>
                  <a:schemeClr val="tx1"/>
                </a:solidFill>
                <a:latin typeface="Arial" panose="020B0604020202020204" pitchFamily="34" charset="0"/>
              </a:defRPr>
            </a:lvl7pPr>
            <a:lvl8pPr marL="1730375" indent="-358775" eaLnBrk="0" fontAlgn="base" hangingPunct="0">
              <a:spcBef>
                <a:spcPct val="20000"/>
              </a:spcBef>
              <a:spcAft>
                <a:spcPct val="0"/>
              </a:spcAft>
              <a:buChar char="»"/>
              <a:defRPr sz="2000">
                <a:solidFill>
                  <a:schemeClr val="tx1"/>
                </a:solidFill>
                <a:latin typeface="Arial" panose="020B0604020202020204" pitchFamily="34" charset="0"/>
              </a:defRPr>
            </a:lvl8pPr>
            <a:lvl9pPr marL="2187575" indent="-358775"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None/>
              <a:defRPr/>
            </a:pPr>
            <a:r>
              <a:rPr lang="en-GB" altLang="el-GR" sz="3200" i="0" kern="0" dirty="0">
                <a:solidFill>
                  <a:srgbClr val="FFD624"/>
                </a:solidFill>
              </a:rPr>
              <a:t/>
            </a:r>
            <a:br>
              <a:rPr lang="en-GB" altLang="el-GR" sz="3200" i="0" kern="0" dirty="0">
                <a:solidFill>
                  <a:srgbClr val="FFD624"/>
                </a:solidFill>
              </a:rPr>
            </a:br>
            <a:r>
              <a:rPr lang="en-GB" altLang="el-GR" sz="4800" i="0" kern="0" dirty="0" smtClean="0">
                <a:solidFill>
                  <a:srgbClr val="FFFF00"/>
                </a:solidFill>
                <a:latin typeface="+mj-lt"/>
              </a:rPr>
              <a:t>Thank you</a:t>
            </a:r>
            <a:r>
              <a:rPr lang="hu-HU" altLang="el-GR" sz="4800" i="0" kern="0" dirty="0" smtClean="0">
                <a:solidFill>
                  <a:srgbClr val="FFFF00"/>
                </a:solidFill>
                <a:latin typeface="+mj-lt"/>
              </a:rPr>
              <a:t> </a:t>
            </a:r>
            <a:r>
              <a:rPr lang="en-GB" altLang="el-GR" sz="4800" i="0" kern="0" dirty="0" smtClean="0">
                <a:solidFill>
                  <a:srgbClr val="FFFF00"/>
                </a:solidFill>
                <a:latin typeface="+mj-lt"/>
              </a:rPr>
              <a:t>very much for attention!</a:t>
            </a:r>
          </a:p>
          <a:p>
            <a:pPr>
              <a:spcBef>
                <a:spcPct val="0"/>
              </a:spcBef>
              <a:buClrTx/>
              <a:buNone/>
              <a:defRPr/>
            </a:pPr>
            <a:endParaRPr lang="en-GB" altLang="el-GR" sz="3100" i="0" kern="0" dirty="0">
              <a:solidFill>
                <a:srgbClr val="FFD624"/>
              </a:solidFill>
            </a:endParaRPr>
          </a:p>
        </p:txBody>
      </p:sp>
    </p:spTree>
    <p:extLst>
      <p:ext uri="{BB962C8B-B14F-4D97-AF65-F5344CB8AC3E}">
        <p14:creationId xmlns:p14="http://schemas.microsoft.com/office/powerpoint/2010/main" val="2118023976"/>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2"/>
          <p:cNvSpPr txBox="1">
            <a:spLocks/>
          </p:cNvSpPr>
          <p:nvPr/>
        </p:nvSpPr>
        <p:spPr bwMode="auto">
          <a:xfrm>
            <a:off x="1828800" y="1196976"/>
            <a:ext cx="8229600"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pPr eaLnBrk="1" hangingPunct="1"/>
            <a:r>
              <a:rPr lang="en-GB" kern="0" dirty="0">
                <a:solidFill>
                  <a:srgbClr val="FFFF00"/>
                </a:solidFill>
              </a:rPr>
              <a:t>Coffee break</a:t>
            </a:r>
          </a:p>
        </p:txBody>
      </p:sp>
      <p:pic>
        <p:nvPicPr>
          <p:cNvPr id="25602" name="Picture 2" descr="http://i.mobavatar.com/what-s-on-your-mind/break-time-coffe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31521" y="2564904"/>
            <a:ext cx="3143250" cy="3143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2900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en-US" dirty="0">
                <a:solidFill>
                  <a:srgbClr val="FFFF00"/>
                </a:solidFill>
              </a:rPr>
              <a:t>COPIS OVERVIEW </a:t>
            </a:r>
            <a:br>
              <a:rPr lang="en-US" dirty="0">
                <a:solidFill>
                  <a:srgbClr val="FFFF00"/>
                </a:solidFill>
              </a:rPr>
            </a:br>
            <a:r>
              <a:rPr lang="en-US" sz="2500" dirty="0">
                <a:solidFill>
                  <a:srgbClr val="FFFF00"/>
                </a:solidFill>
              </a:rPr>
              <a:t>COPIS Business Objectives</a:t>
            </a:r>
            <a:endParaRPr lang="el-GR" sz="2500" dirty="0">
              <a:solidFill>
                <a:srgbClr val="FFFF00"/>
              </a:solidFill>
            </a:endParaRPr>
          </a:p>
        </p:txBody>
      </p:sp>
      <p:sp>
        <p:nvSpPr>
          <p:cNvPr id="3" name="Content Placeholder 2"/>
          <p:cNvSpPr>
            <a:spLocks noGrp="1"/>
          </p:cNvSpPr>
          <p:nvPr>
            <p:ph idx="1"/>
          </p:nvPr>
        </p:nvSpPr>
        <p:spPr/>
        <p:txBody>
          <a:bodyPr/>
          <a:lstStyle/>
          <a:p>
            <a:endParaRPr lang="en-US" sz="1600" dirty="0">
              <a:latin typeface="Verdana" panose="020B0604030504040204" pitchFamily="34" charset="0"/>
            </a:endParaRPr>
          </a:p>
          <a:p>
            <a:endParaRPr lang="en-US" sz="1600" dirty="0">
              <a:latin typeface="Verdana" panose="020B0604030504040204" pitchFamily="34" charset="0"/>
            </a:endParaRPr>
          </a:p>
          <a:p>
            <a:endParaRPr lang="en-US" sz="1600" dirty="0">
              <a:latin typeface="Verdana" panose="020B0604030504040204" pitchFamily="34" charset="0"/>
            </a:endParaRPr>
          </a:p>
          <a:p>
            <a:r>
              <a:rPr lang="en-US" sz="3600" dirty="0" smtClean="0">
                <a:solidFill>
                  <a:srgbClr val="FFFF00"/>
                </a:solidFill>
                <a:latin typeface="+mj-lt"/>
              </a:rPr>
              <a:t>The </a:t>
            </a:r>
            <a:r>
              <a:rPr lang="en-US" sz="3600" b="1" dirty="0" smtClean="0">
                <a:solidFill>
                  <a:srgbClr val="FFFF00"/>
                </a:solidFill>
                <a:latin typeface="+mj-lt"/>
              </a:rPr>
              <a:t>Anti-Counterfeit and Anti-Piracy System (COPIS) </a:t>
            </a:r>
            <a:r>
              <a:rPr lang="en-US" sz="3600" dirty="0" smtClean="0">
                <a:solidFill>
                  <a:srgbClr val="FFFF00"/>
                </a:solidFill>
                <a:latin typeface="+mj-lt"/>
              </a:rPr>
              <a:t>is an application to protect Intellectual Property Rights (IPRS)in the European Union.</a:t>
            </a:r>
            <a:endParaRPr lang="el-GR" sz="3600" dirty="0">
              <a:solidFill>
                <a:srgbClr val="FFFF00"/>
              </a:solidFill>
              <a:latin typeface="+mj-lt"/>
            </a:endParaRPr>
          </a:p>
        </p:txBody>
      </p:sp>
    </p:spTree>
    <p:extLst>
      <p:ext uri="{BB962C8B-B14F-4D97-AF65-F5344CB8AC3E}">
        <p14:creationId xmlns:p14="http://schemas.microsoft.com/office/powerpoint/2010/main" val="383502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en-US" dirty="0">
                <a:solidFill>
                  <a:srgbClr val="FFFF00"/>
                </a:solidFill>
              </a:rPr>
              <a:t>COPIS OVERVIEW</a:t>
            </a:r>
            <a:br>
              <a:rPr lang="en-US" dirty="0">
                <a:solidFill>
                  <a:srgbClr val="FFFF00"/>
                </a:solidFill>
              </a:rPr>
            </a:br>
            <a:r>
              <a:rPr lang="en-US" sz="2500" dirty="0">
                <a:solidFill>
                  <a:srgbClr val="FFFF00"/>
                </a:solidFill>
              </a:rPr>
              <a:t>COPIS Business Objectives</a:t>
            </a:r>
            <a:endParaRPr lang="el-GR" sz="2500" dirty="0">
              <a:solidFill>
                <a:srgbClr val="FFFF00"/>
              </a:solidFill>
            </a:endParaRPr>
          </a:p>
        </p:txBody>
      </p:sp>
      <p:pic>
        <p:nvPicPr>
          <p:cNvPr id="317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9576" y="2276872"/>
            <a:ext cx="7733722" cy="33123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74904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4594" y="2168860"/>
            <a:ext cx="8229600" cy="4428492"/>
          </a:xfrm>
        </p:spPr>
        <p:txBody>
          <a:bodyPr>
            <a:normAutofit/>
          </a:bodyPr>
          <a:lstStyle/>
          <a:p>
            <a:pPr marL="0" indent="0" algn="just">
              <a:buClr>
                <a:srgbClr val="0F5494"/>
              </a:buClr>
              <a:buNone/>
            </a:pPr>
            <a:r>
              <a:rPr lang="en-US" sz="2400" dirty="0">
                <a:solidFill>
                  <a:srgbClr val="FFFF00"/>
                </a:solidFill>
                <a:latin typeface="+mj-lt"/>
              </a:rPr>
              <a:t>The purpose of the COPIS system is</a:t>
            </a:r>
            <a:r>
              <a:rPr lang="en-US" sz="2400" dirty="0" smtClean="0">
                <a:solidFill>
                  <a:srgbClr val="FFFF00"/>
                </a:solidFill>
                <a:latin typeface="+mj-lt"/>
              </a:rPr>
              <a:t>:</a:t>
            </a:r>
            <a:endParaRPr lang="hu-HU" sz="2400" dirty="0" smtClean="0">
              <a:solidFill>
                <a:srgbClr val="FFFF00"/>
              </a:solidFill>
              <a:latin typeface="+mj-lt"/>
            </a:endParaRPr>
          </a:p>
          <a:p>
            <a:pPr marL="0" indent="0" algn="just">
              <a:buClr>
                <a:srgbClr val="0F5494"/>
              </a:buClr>
              <a:buNone/>
            </a:pPr>
            <a:endParaRPr lang="en-US" sz="2400" dirty="0">
              <a:solidFill>
                <a:srgbClr val="FFFF00"/>
              </a:solidFill>
              <a:latin typeface="+mj-lt"/>
            </a:endParaRPr>
          </a:p>
          <a:p>
            <a:pPr lvl="1" algn="just">
              <a:buClr>
                <a:srgbClr val="0F5494"/>
              </a:buClr>
              <a:buFont typeface="Wingdings" panose="05000000000000000000" pitchFamily="2" charset="2"/>
              <a:buChar char="ü"/>
            </a:pPr>
            <a:r>
              <a:rPr lang="en-US" dirty="0">
                <a:solidFill>
                  <a:srgbClr val="FFFF00"/>
                </a:solidFill>
                <a:latin typeface="+mj-lt"/>
              </a:rPr>
              <a:t>to hold and manage a single repository of all Member States’ (MS) Applications for Action (AFAs) that protect the IPR of certain goods</a:t>
            </a:r>
          </a:p>
          <a:p>
            <a:pPr lvl="1" algn="just">
              <a:buClr>
                <a:srgbClr val="0F5494"/>
              </a:buClr>
              <a:buFont typeface="Wingdings" panose="05000000000000000000" pitchFamily="2" charset="2"/>
              <a:buChar char="ü"/>
            </a:pPr>
            <a:endParaRPr lang="hu-HU" dirty="0" smtClean="0">
              <a:solidFill>
                <a:srgbClr val="FFFF00"/>
              </a:solidFill>
              <a:latin typeface="+mj-lt"/>
            </a:endParaRPr>
          </a:p>
          <a:p>
            <a:pPr lvl="1" algn="just">
              <a:buClr>
                <a:srgbClr val="0F5494"/>
              </a:buClr>
              <a:buFont typeface="Wingdings" panose="05000000000000000000" pitchFamily="2" charset="2"/>
              <a:buChar char="ü"/>
            </a:pPr>
            <a:r>
              <a:rPr lang="en-US" dirty="0" smtClean="0">
                <a:solidFill>
                  <a:srgbClr val="FFFF00"/>
                </a:solidFill>
                <a:latin typeface="+mj-lt"/>
              </a:rPr>
              <a:t>to </a:t>
            </a:r>
            <a:r>
              <a:rPr lang="en-US" dirty="0">
                <a:solidFill>
                  <a:srgbClr val="FFFF00"/>
                </a:solidFill>
                <a:latin typeface="+mj-lt"/>
              </a:rPr>
              <a:t>contain all Infringements (INFs) – actions taken by CO when counterfeit goods related to those AFAs are detected</a:t>
            </a:r>
          </a:p>
          <a:p>
            <a:pPr marL="0" indent="0" algn="just">
              <a:buNone/>
            </a:pPr>
            <a:endParaRPr lang="en-US" sz="2400" dirty="0">
              <a:solidFill>
                <a:srgbClr val="FFFF00"/>
              </a:solidFill>
              <a:latin typeface="+mj-lt"/>
            </a:endParaRPr>
          </a:p>
        </p:txBody>
      </p:sp>
      <p:sp>
        <p:nvSpPr>
          <p:cNvPr id="6" name="Title 1"/>
          <p:cNvSpPr txBox="1">
            <a:spLocks/>
          </p:cNvSpPr>
          <p:nvPr/>
        </p:nvSpPr>
        <p:spPr bwMode="auto">
          <a:xfrm>
            <a:off x="0" y="128792"/>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r>
              <a:rPr lang="en-US" kern="0" dirty="0">
                <a:solidFill>
                  <a:srgbClr val="FFFF00"/>
                </a:solidFill>
              </a:rPr>
              <a:t>COPIS OVERVIEW</a:t>
            </a:r>
            <a:br>
              <a:rPr lang="en-US" kern="0" dirty="0">
                <a:solidFill>
                  <a:srgbClr val="FFFF00"/>
                </a:solidFill>
              </a:rPr>
            </a:br>
            <a:r>
              <a:rPr lang="en-US" sz="2500" kern="0" dirty="0">
                <a:solidFill>
                  <a:srgbClr val="FFFF00"/>
                </a:solidFill>
              </a:rPr>
              <a:t>COPIS Business Objectives</a:t>
            </a:r>
            <a:endParaRPr lang="el-GR" sz="2500" kern="0" dirty="0">
              <a:solidFill>
                <a:srgbClr val="FFFF00"/>
              </a:solidFill>
            </a:endParaRPr>
          </a:p>
        </p:txBody>
      </p:sp>
    </p:spTree>
    <p:extLst>
      <p:ext uri="{BB962C8B-B14F-4D97-AF65-F5344CB8AC3E}">
        <p14:creationId xmlns:p14="http://schemas.microsoft.com/office/powerpoint/2010/main" val="16432909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4594" y="2168860"/>
            <a:ext cx="8229600" cy="4428492"/>
          </a:xfrm>
        </p:spPr>
        <p:txBody>
          <a:bodyPr>
            <a:normAutofit/>
          </a:bodyPr>
          <a:lstStyle/>
          <a:p>
            <a:pPr marL="0" indent="0" algn="just">
              <a:buNone/>
            </a:pPr>
            <a:endParaRPr lang="en-US" sz="800" dirty="0">
              <a:solidFill>
                <a:srgbClr val="FFFF00"/>
              </a:solidFill>
              <a:latin typeface="+mj-lt"/>
            </a:endParaRPr>
          </a:p>
          <a:p>
            <a:pPr marL="0" indent="0" algn="just">
              <a:buClr>
                <a:srgbClr val="0F5494"/>
              </a:buClr>
              <a:buNone/>
            </a:pPr>
            <a:r>
              <a:rPr lang="en-US" dirty="0">
                <a:solidFill>
                  <a:srgbClr val="FFFF00"/>
                </a:solidFill>
                <a:latin typeface="+mj-lt"/>
              </a:rPr>
              <a:t>The COPIS AFAs are divided into NAFAs and UAFAs:</a:t>
            </a:r>
          </a:p>
          <a:p>
            <a:pPr lvl="1" algn="just">
              <a:buClr>
                <a:srgbClr val="0F5494"/>
              </a:buClr>
            </a:pPr>
            <a:endParaRPr lang="hu-HU" sz="2800" dirty="0" smtClean="0">
              <a:solidFill>
                <a:srgbClr val="FFFF00"/>
              </a:solidFill>
              <a:latin typeface="+mj-lt"/>
            </a:endParaRPr>
          </a:p>
          <a:p>
            <a:pPr lvl="1" algn="just">
              <a:buClr>
                <a:srgbClr val="0F5494"/>
              </a:buClr>
              <a:buFont typeface="Wingdings" panose="05000000000000000000" pitchFamily="2" charset="2"/>
              <a:buChar char="ü"/>
            </a:pPr>
            <a:r>
              <a:rPr lang="en-US" sz="2800" dirty="0" smtClean="0">
                <a:solidFill>
                  <a:srgbClr val="FFFF00"/>
                </a:solidFill>
                <a:latin typeface="+mj-lt"/>
              </a:rPr>
              <a:t>NAFAs </a:t>
            </a:r>
            <a:r>
              <a:rPr lang="en-US" sz="2800" dirty="0">
                <a:solidFill>
                  <a:srgbClr val="FFFF00"/>
                </a:solidFill>
                <a:latin typeface="+mj-lt"/>
              </a:rPr>
              <a:t>(National), where goods are nationally protected and</a:t>
            </a:r>
          </a:p>
          <a:p>
            <a:pPr lvl="1" algn="just">
              <a:buClr>
                <a:srgbClr val="0F5494"/>
              </a:buClr>
              <a:buFont typeface="Wingdings" panose="05000000000000000000" pitchFamily="2" charset="2"/>
              <a:buChar char="ü"/>
            </a:pPr>
            <a:r>
              <a:rPr lang="en-US" sz="2800" dirty="0">
                <a:solidFill>
                  <a:srgbClr val="FFFF00"/>
                </a:solidFill>
                <a:latin typeface="+mj-lt"/>
              </a:rPr>
              <a:t>UAFAs (Union), where right holder wishes the Customs Authorities of several MSs to take action in connection regarding Union-wide property rights; UAFAs are exchanged between the involved MSs </a:t>
            </a:r>
          </a:p>
          <a:p>
            <a:pPr algn="just"/>
            <a:endParaRPr lang="en-US" dirty="0">
              <a:solidFill>
                <a:srgbClr val="FFFF00"/>
              </a:solidFill>
              <a:latin typeface="+mj-lt"/>
            </a:endParaRPr>
          </a:p>
        </p:txBody>
      </p:sp>
      <p:sp>
        <p:nvSpPr>
          <p:cNvPr id="6" name="Title 1"/>
          <p:cNvSpPr txBox="1">
            <a:spLocks/>
          </p:cNvSpPr>
          <p:nvPr/>
        </p:nvSpPr>
        <p:spPr bwMode="auto">
          <a:xfrm>
            <a:off x="0" y="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r>
              <a:rPr lang="en-US" kern="0" dirty="0">
                <a:solidFill>
                  <a:srgbClr val="FFFF00"/>
                </a:solidFill>
              </a:rPr>
              <a:t>COPIS OVERVIEW</a:t>
            </a:r>
            <a:br>
              <a:rPr lang="en-US" kern="0" dirty="0">
                <a:solidFill>
                  <a:srgbClr val="FFFF00"/>
                </a:solidFill>
              </a:rPr>
            </a:br>
            <a:r>
              <a:rPr lang="en-US" sz="2500" kern="0" dirty="0">
                <a:solidFill>
                  <a:srgbClr val="FFFF00"/>
                </a:solidFill>
              </a:rPr>
              <a:t>COPIS Business Objectives</a:t>
            </a:r>
            <a:endParaRPr lang="el-GR" sz="2500" kern="0" dirty="0">
              <a:solidFill>
                <a:srgbClr val="FFFF00"/>
              </a:solidFill>
            </a:endParaRPr>
          </a:p>
        </p:txBody>
      </p:sp>
    </p:spTree>
    <p:extLst>
      <p:ext uri="{BB962C8B-B14F-4D97-AF65-F5344CB8AC3E}">
        <p14:creationId xmlns:p14="http://schemas.microsoft.com/office/powerpoint/2010/main" val="3740581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4594" y="2168860"/>
            <a:ext cx="8229600" cy="4428492"/>
          </a:xfrm>
        </p:spPr>
        <p:txBody>
          <a:bodyPr>
            <a:normAutofit/>
          </a:bodyPr>
          <a:lstStyle/>
          <a:p>
            <a:pPr algn="just"/>
            <a:endParaRPr lang="en-US" sz="800" dirty="0">
              <a:solidFill>
                <a:srgbClr val="FFFF00"/>
              </a:solidFill>
              <a:latin typeface="+mj-lt"/>
            </a:endParaRPr>
          </a:p>
          <a:p>
            <a:pPr algn="just">
              <a:buClr>
                <a:srgbClr val="0F5494"/>
              </a:buClr>
              <a:buFont typeface="Wingdings" panose="05000000000000000000" pitchFamily="2" charset="2"/>
              <a:buChar char="Ø"/>
            </a:pPr>
            <a:r>
              <a:rPr lang="en-US" sz="3200" dirty="0">
                <a:solidFill>
                  <a:srgbClr val="FFFF00"/>
                </a:solidFill>
                <a:latin typeface="+mj-lt"/>
              </a:rPr>
              <a:t>The central repository will be accessible by all the MSs, either using the COPIS UI or using the System-to-System interface</a:t>
            </a:r>
          </a:p>
          <a:p>
            <a:pPr algn="just"/>
            <a:endParaRPr lang="en-US" sz="3200" dirty="0">
              <a:solidFill>
                <a:srgbClr val="FFFF00"/>
              </a:solidFill>
              <a:latin typeface="+mj-lt"/>
            </a:endParaRPr>
          </a:p>
          <a:p>
            <a:pPr algn="just">
              <a:buClr>
                <a:srgbClr val="0F5494"/>
              </a:buClr>
              <a:buFont typeface="Wingdings" panose="05000000000000000000" pitchFamily="2" charset="2"/>
              <a:buChar char="Ø"/>
            </a:pPr>
            <a:r>
              <a:rPr lang="en-US" sz="3200" dirty="0">
                <a:solidFill>
                  <a:srgbClr val="FFFF00"/>
                </a:solidFill>
                <a:latin typeface="+mj-lt"/>
              </a:rPr>
              <a:t>The confidential information in the AFAs will only be visible by the involved MSs</a:t>
            </a:r>
            <a:endParaRPr lang="el-GR" sz="3200" dirty="0">
              <a:solidFill>
                <a:srgbClr val="FFFF00"/>
              </a:solidFill>
              <a:latin typeface="+mj-lt"/>
            </a:endParaRPr>
          </a:p>
        </p:txBody>
      </p:sp>
      <p:sp>
        <p:nvSpPr>
          <p:cNvPr id="6" name="Title 1"/>
          <p:cNvSpPr txBox="1">
            <a:spLocks/>
          </p:cNvSpPr>
          <p:nvPr/>
        </p:nvSpPr>
        <p:spPr bwMode="auto">
          <a:xfrm>
            <a:off x="0" y="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eaLnBrk="1" fontAlgn="base" hangingPunct="1">
              <a:spcBef>
                <a:spcPct val="0"/>
              </a:spcBef>
              <a:spcAft>
                <a:spcPct val="0"/>
              </a:spcAft>
              <a:defRPr sz="3000" b="1">
                <a:solidFill>
                  <a:srgbClr val="0F5494"/>
                </a:solidFill>
                <a:latin typeface="Verdana" pitchFamily="34" charset="0"/>
              </a:defRPr>
            </a:lvl6pPr>
            <a:lvl7pPr marL="1273175" algn="l" rtl="0" eaLnBrk="1" fontAlgn="base" hangingPunct="1">
              <a:spcBef>
                <a:spcPct val="0"/>
              </a:spcBef>
              <a:spcAft>
                <a:spcPct val="0"/>
              </a:spcAft>
              <a:defRPr sz="3000" b="1">
                <a:solidFill>
                  <a:srgbClr val="0F5494"/>
                </a:solidFill>
                <a:latin typeface="Verdana" pitchFamily="34" charset="0"/>
              </a:defRPr>
            </a:lvl7pPr>
            <a:lvl8pPr marL="1730375" algn="l" rtl="0" eaLnBrk="1" fontAlgn="base" hangingPunct="1">
              <a:spcBef>
                <a:spcPct val="0"/>
              </a:spcBef>
              <a:spcAft>
                <a:spcPct val="0"/>
              </a:spcAft>
              <a:defRPr sz="3000" b="1">
                <a:solidFill>
                  <a:srgbClr val="0F5494"/>
                </a:solidFill>
                <a:latin typeface="Verdana" pitchFamily="34" charset="0"/>
              </a:defRPr>
            </a:lvl8pPr>
            <a:lvl9pPr marL="2187575" algn="l" rtl="0" eaLnBrk="1" fontAlgn="base" hangingPunct="1">
              <a:spcBef>
                <a:spcPct val="0"/>
              </a:spcBef>
              <a:spcAft>
                <a:spcPct val="0"/>
              </a:spcAft>
              <a:defRPr sz="3000" b="1">
                <a:solidFill>
                  <a:srgbClr val="0F5494"/>
                </a:solidFill>
                <a:latin typeface="Verdana" pitchFamily="34" charset="0"/>
              </a:defRPr>
            </a:lvl9pPr>
          </a:lstStyle>
          <a:p>
            <a:r>
              <a:rPr lang="en-US" kern="0" dirty="0">
                <a:solidFill>
                  <a:srgbClr val="FFFF00"/>
                </a:solidFill>
              </a:rPr>
              <a:t>COPIS OVERVIEW</a:t>
            </a:r>
            <a:br>
              <a:rPr lang="en-US" kern="0" dirty="0">
                <a:solidFill>
                  <a:srgbClr val="FFFF00"/>
                </a:solidFill>
              </a:rPr>
            </a:br>
            <a:r>
              <a:rPr lang="en-US" sz="2500" kern="0" dirty="0">
                <a:solidFill>
                  <a:srgbClr val="FFFF00"/>
                </a:solidFill>
              </a:rPr>
              <a:t>COPIS Business Objectives</a:t>
            </a:r>
            <a:endParaRPr lang="el-GR" sz="2500" kern="0" dirty="0">
              <a:solidFill>
                <a:srgbClr val="FFFF00"/>
              </a:solidFill>
            </a:endParaRPr>
          </a:p>
        </p:txBody>
      </p:sp>
    </p:spTree>
    <p:extLst>
      <p:ext uri="{BB962C8B-B14F-4D97-AF65-F5344CB8AC3E}">
        <p14:creationId xmlns:p14="http://schemas.microsoft.com/office/powerpoint/2010/main" val="20458197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36625"/>
          </a:xfrm>
        </p:spPr>
        <p:txBody>
          <a:bodyPr>
            <a:normAutofit fontScale="90000"/>
          </a:bodyPr>
          <a:lstStyle/>
          <a:p>
            <a:r>
              <a:rPr lang="en-US" dirty="0">
                <a:solidFill>
                  <a:srgbClr val="FFFF00"/>
                </a:solidFill>
              </a:rPr>
              <a:t>COPIS OVERVIEW </a:t>
            </a:r>
            <a:r>
              <a:rPr lang="en-US" dirty="0"/>
              <a:t/>
            </a:r>
            <a:br>
              <a:rPr lang="en-US" dirty="0"/>
            </a:br>
            <a:endParaRPr lang="el-GR" sz="2500" dirty="0"/>
          </a:p>
        </p:txBody>
      </p:sp>
      <p:sp>
        <p:nvSpPr>
          <p:cNvPr id="3" name="Content Placeholder 2"/>
          <p:cNvSpPr>
            <a:spLocks noGrp="1"/>
          </p:cNvSpPr>
          <p:nvPr>
            <p:ph idx="1"/>
          </p:nvPr>
        </p:nvSpPr>
        <p:spPr>
          <a:xfrm>
            <a:off x="1443318" y="2187574"/>
            <a:ext cx="10515600" cy="4351338"/>
          </a:xfrm>
        </p:spPr>
        <p:txBody>
          <a:bodyPr/>
          <a:lstStyle/>
          <a:p>
            <a:pPr lvl="1"/>
            <a:r>
              <a:rPr lang="en-US" dirty="0">
                <a:solidFill>
                  <a:srgbClr val="FFFF00"/>
                </a:solidFill>
              </a:rPr>
              <a:t>The COPIS Business Objectives</a:t>
            </a:r>
          </a:p>
          <a:p>
            <a:pPr lvl="1"/>
            <a:endParaRPr lang="hu-HU" dirty="0" smtClean="0">
              <a:solidFill>
                <a:srgbClr val="FF0000"/>
              </a:solidFill>
            </a:endParaRPr>
          </a:p>
          <a:p>
            <a:pPr lvl="1"/>
            <a:r>
              <a:rPr lang="en-US" dirty="0" smtClean="0">
                <a:solidFill>
                  <a:srgbClr val="FF0000"/>
                </a:solidFill>
              </a:rPr>
              <a:t>Connectivity </a:t>
            </a:r>
            <a:r>
              <a:rPr lang="en-US" dirty="0">
                <a:solidFill>
                  <a:srgbClr val="FF0000"/>
                </a:solidFill>
              </a:rPr>
              <a:t>(CCN Gateway, direct connection)</a:t>
            </a:r>
          </a:p>
          <a:p>
            <a:pPr lvl="1"/>
            <a:endParaRPr lang="hu-HU" dirty="0" smtClean="0">
              <a:solidFill>
                <a:srgbClr val="FFFF00"/>
              </a:solidFill>
            </a:endParaRPr>
          </a:p>
          <a:p>
            <a:pPr lvl="1"/>
            <a:r>
              <a:rPr lang="en-US" dirty="0" smtClean="0">
                <a:solidFill>
                  <a:srgbClr val="FFFF00"/>
                </a:solidFill>
              </a:rPr>
              <a:t>Navigation </a:t>
            </a:r>
            <a:r>
              <a:rPr lang="en-US" dirty="0">
                <a:solidFill>
                  <a:srgbClr val="FFFF00"/>
                </a:solidFill>
              </a:rPr>
              <a:t>(main menu, user guide, language)</a:t>
            </a:r>
          </a:p>
          <a:p>
            <a:pPr lvl="1"/>
            <a:endParaRPr lang="hu-HU" dirty="0" smtClean="0">
              <a:solidFill>
                <a:srgbClr val="FFFF00"/>
              </a:solidFill>
            </a:endParaRPr>
          </a:p>
          <a:p>
            <a:pPr lvl="1"/>
            <a:r>
              <a:rPr lang="en-US" dirty="0" smtClean="0">
                <a:solidFill>
                  <a:srgbClr val="FFFF00"/>
                </a:solidFill>
              </a:rPr>
              <a:t>Terminology</a:t>
            </a:r>
            <a:endParaRPr lang="el-GR" dirty="0">
              <a:solidFill>
                <a:srgbClr val="FFFF00"/>
              </a:solidFill>
            </a:endParaRPr>
          </a:p>
        </p:txBody>
      </p:sp>
    </p:spTree>
    <p:extLst>
      <p:ext uri="{BB962C8B-B14F-4D97-AF65-F5344CB8AC3E}">
        <p14:creationId xmlns:p14="http://schemas.microsoft.com/office/powerpoint/2010/main" val="6286286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711700"/>
          </a:xfrm>
        </p:spPr>
        <p:txBody>
          <a:bodyPr>
            <a:normAutofit fontScale="90000"/>
          </a:bodyPr>
          <a:lstStyle/>
          <a:p>
            <a:r>
              <a:rPr lang="en-US" dirty="0">
                <a:solidFill>
                  <a:srgbClr val="FFFF00"/>
                </a:solidFill>
              </a:rPr>
              <a:t>COPIS OVERVIEW</a:t>
            </a:r>
            <a:br>
              <a:rPr lang="en-US" dirty="0">
                <a:solidFill>
                  <a:srgbClr val="FFFF00"/>
                </a:solidFill>
              </a:rPr>
            </a:br>
            <a:r>
              <a:rPr lang="en-US" dirty="0">
                <a:solidFill>
                  <a:srgbClr val="FFFF00"/>
                </a:solidFill>
              </a:rPr>
              <a:t> </a:t>
            </a:r>
            <a:r>
              <a:rPr lang="en-US" sz="2500" dirty="0">
                <a:solidFill>
                  <a:srgbClr val="FFFF00"/>
                </a:solidFill>
              </a:rPr>
              <a:t>Connectivity and Login</a:t>
            </a:r>
            <a:r>
              <a:rPr lang="en-US" dirty="0">
                <a:solidFill>
                  <a:srgbClr val="FFFF00"/>
                </a:solidFill>
              </a:rPr>
              <a:t/>
            </a:r>
            <a:br>
              <a:rPr lang="en-US" dirty="0">
                <a:solidFill>
                  <a:srgbClr val="FFFF00"/>
                </a:solidFill>
              </a:rPr>
            </a:br>
            <a:endParaRPr lang="el-GR" dirty="0">
              <a:solidFill>
                <a:srgbClr val="FFFF00"/>
              </a:solidFill>
            </a:endParaRPr>
          </a:p>
        </p:txBody>
      </p:sp>
      <p:sp>
        <p:nvSpPr>
          <p:cNvPr id="3" name="Content Placeholder 2"/>
          <p:cNvSpPr>
            <a:spLocks noGrp="1"/>
          </p:cNvSpPr>
          <p:nvPr>
            <p:ph idx="1"/>
          </p:nvPr>
        </p:nvSpPr>
        <p:spPr>
          <a:xfrm>
            <a:off x="1214718" y="3017837"/>
            <a:ext cx="10515600" cy="3521075"/>
          </a:xfrm>
        </p:spPr>
        <p:txBody>
          <a:bodyPr>
            <a:normAutofit/>
          </a:bodyPr>
          <a:lstStyle/>
          <a:p>
            <a:pPr marL="0" indent="0">
              <a:buNone/>
            </a:pPr>
            <a:r>
              <a:rPr lang="en-US" sz="3600" dirty="0">
                <a:solidFill>
                  <a:srgbClr val="FFFF00"/>
                </a:solidFill>
              </a:rPr>
              <a:t>Logging to the system:</a:t>
            </a:r>
          </a:p>
          <a:p>
            <a:endParaRPr lang="en-US" sz="3600" dirty="0">
              <a:solidFill>
                <a:srgbClr val="FFFF00"/>
              </a:solidFill>
            </a:endParaRPr>
          </a:p>
          <a:p>
            <a:pPr lvl="1"/>
            <a:r>
              <a:rPr lang="en-US" sz="3600" b="0" i="1" dirty="0">
                <a:solidFill>
                  <a:srgbClr val="FFFF00"/>
                </a:solidFill>
              </a:rPr>
              <a:t>For the Member States user via a CCN Gateway</a:t>
            </a:r>
          </a:p>
          <a:p>
            <a:pPr lvl="1"/>
            <a:r>
              <a:rPr lang="en-US" sz="3600" b="0" i="1" dirty="0">
                <a:solidFill>
                  <a:srgbClr val="FFFF00"/>
                </a:solidFill>
              </a:rPr>
              <a:t>For the Commission users via the application server</a:t>
            </a:r>
            <a:endParaRPr lang="el-GR" sz="3600" b="0" i="1" dirty="0">
              <a:solidFill>
                <a:srgbClr val="FFFF00"/>
              </a:solidFill>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9472" y="243488"/>
            <a:ext cx="6136830" cy="27427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247250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éma">
  <a:themeElements>
    <a:clrScheme name="Kék–zöld">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1. egyéni sé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985</Words>
  <Application>Microsoft Office PowerPoint</Application>
  <PresentationFormat>Widescreen</PresentationFormat>
  <Paragraphs>180</Paragraphs>
  <Slides>29</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ＭＳ Ｐゴシック</vt:lpstr>
      <vt:lpstr>Arial</vt:lpstr>
      <vt:lpstr>Calibri</vt:lpstr>
      <vt:lpstr>Tahoma</vt:lpstr>
      <vt:lpstr>Verdana</vt:lpstr>
      <vt:lpstr>Wingdings</vt:lpstr>
      <vt:lpstr>Office-téma</vt:lpstr>
      <vt:lpstr>COPIS Training for Customs Officers</vt:lpstr>
      <vt:lpstr>COPIS OVERVIEW  </vt:lpstr>
      <vt:lpstr>COPIS OVERVIEW  COPIS Business Objectives</vt:lpstr>
      <vt:lpstr>COPIS OVERVIEW COPIS Business Objectives</vt:lpstr>
      <vt:lpstr>PowerPoint Presentation</vt:lpstr>
      <vt:lpstr>PowerPoint Presentation</vt:lpstr>
      <vt:lpstr>PowerPoint Presentation</vt:lpstr>
      <vt:lpstr>COPIS OVERVIEW  </vt:lpstr>
      <vt:lpstr>COPIS OVERVIEW  Connectivity and Login </vt:lpstr>
      <vt:lpstr>COPIS OVERVIEW  Connectivity and Login</vt:lpstr>
      <vt:lpstr>COPIS OVERVIEW  </vt:lpstr>
      <vt:lpstr>COPIS OVERVIEW Navigation – Navigation Tree</vt:lpstr>
      <vt:lpstr>COPIS OVERVIEW Navigation –Data edition</vt:lpstr>
      <vt:lpstr>Navigation – Editing options</vt:lpstr>
      <vt:lpstr>Navigation – Data browser</vt:lpstr>
      <vt:lpstr>COPIS OVERVIEW  </vt:lpstr>
      <vt:lpstr>Terminology</vt:lpstr>
      <vt:lpstr>Terminology</vt:lpstr>
      <vt:lpstr>PreAFA Management What is a pre-AFA?</vt:lpstr>
      <vt:lpstr>PreAFA APPLICATION FOR ACTION example</vt:lpstr>
      <vt:lpstr>AFA MANAGEMENT  </vt:lpstr>
      <vt:lpstr>AFA ACTIONS AFA Print Details</vt:lpstr>
      <vt:lpstr>INFRINGEMENT MANAGEMENT</vt:lpstr>
      <vt:lpstr>INFRINGEMENT MANAGEMENT What an Infringement is?</vt:lpstr>
      <vt:lpstr>PowerPoint Presentation</vt:lpstr>
      <vt:lpstr>PowerPoint Presentation</vt:lpstr>
      <vt:lpstr>PowerPoint Presentation</vt:lpstr>
      <vt:lpstr>PowerPoint Presentation</vt:lpstr>
      <vt:lpstr>PowerPoint Presentation</vt:lpstr>
    </vt:vector>
  </TitlesOfParts>
  <Company>Nemzeti Adó- és Vámhivatal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COPIS  Training for Customs Officers</dc:title>
  <dc:creator>Almási Gyula</dc:creator>
  <cp:lastModifiedBy>Olga M</cp:lastModifiedBy>
  <cp:revision>11</cp:revision>
  <dcterms:created xsi:type="dcterms:W3CDTF">2018-02-16T11:21:42Z</dcterms:created>
  <dcterms:modified xsi:type="dcterms:W3CDTF">2018-02-19T09:08:23Z</dcterms:modified>
</cp:coreProperties>
</file>