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66" r:id="rId2"/>
    <p:sldMasterId id="2147483691" r:id="rId3"/>
  </p:sldMasterIdLst>
  <p:notesMasterIdLst>
    <p:notesMasterId r:id="rId28"/>
  </p:notesMasterIdLst>
  <p:sldIdLst>
    <p:sldId id="344" r:id="rId4"/>
    <p:sldId id="318" r:id="rId5"/>
    <p:sldId id="266" r:id="rId6"/>
    <p:sldId id="262" r:id="rId7"/>
    <p:sldId id="316" r:id="rId8"/>
    <p:sldId id="270" r:id="rId9"/>
    <p:sldId id="315" r:id="rId10"/>
    <p:sldId id="322" r:id="rId11"/>
    <p:sldId id="268" r:id="rId12"/>
    <p:sldId id="340" r:id="rId13"/>
    <p:sldId id="306" r:id="rId14"/>
    <p:sldId id="320" r:id="rId15"/>
    <p:sldId id="321" r:id="rId16"/>
    <p:sldId id="283" r:id="rId17"/>
    <p:sldId id="296" r:id="rId18"/>
    <p:sldId id="297" r:id="rId19"/>
    <p:sldId id="308" r:id="rId20"/>
    <p:sldId id="331" r:id="rId21"/>
    <p:sldId id="312" r:id="rId22"/>
    <p:sldId id="341" r:id="rId23"/>
    <p:sldId id="342" r:id="rId24"/>
    <p:sldId id="343" r:id="rId25"/>
    <p:sldId id="337" r:id="rId26"/>
    <p:sldId id="298" r:id="rId27"/>
  </p:sldIdLst>
  <p:sldSz cx="9144000" cy="6858000" type="screen4x3"/>
  <p:notesSz cx="6858000" cy="9144000"/>
  <p:defaultTextStyle>
    <a:defPPr>
      <a:defRPr lang="hu-HU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hu-HU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hu-HU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hu-HU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A0DD7E8-E32D-424F-A5A1-013E2C9EDDEE}" type="slidenum">
              <a:rPr lang="hu-HU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3373713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E2A89B-16BF-4406-8D94-0FAB9082DBAD}" type="slidenum">
              <a:rPr lang="hu-HU">
                <a:solidFill>
                  <a:srgbClr val="000000"/>
                </a:solidFill>
              </a:rPr>
              <a:pPr/>
              <a:t>20</a:t>
            </a:fld>
            <a:endParaRPr lang="hu-HU">
              <a:solidFill>
                <a:srgbClr val="000000"/>
              </a:solidFill>
            </a:endParaRPr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0" y="303213"/>
            <a:ext cx="1588" cy="1587"/>
          </a:xfrm>
          <a:solidFill>
            <a:srgbClr val="FFFFFF"/>
          </a:solidFill>
          <a:ln/>
        </p:spPr>
      </p:sp>
      <p:sp>
        <p:nvSpPr>
          <p:cNvPr id="31747" name="Rectangle 3"/>
          <p:cNvSpPr txBox="1">
            <a:spLocks noGrp="1" noChangeArrowheads="1"/>
          </p:cNvSpPr>
          <p:nvPr>
            <p:ph type="body" idx="1"/>
          </p:nvPr>
        </p:nvSpPr>
        <p:spPr>
          <a:xfrm>
            <a:off x="503238" y="4316413"/>
            <a:ext cx="5856287" cy="4060825"/>
          </a:xfrm>
          <a:ln/>
        </p:spPr>
        <p:txBody>
          <a:bodyPr wrap="none" anchor="ctr"/>
          <a:lstStyle/>
          <a:p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3105793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F33A95D-B8DC-4606-A03E-04279A849DD0}" type="slidenum">
              <a:rPr lang="hu-HU">
                <a:solidFill>
                  <a:srgbClr val="000000"/>
                </a:solidFill>
              </a:rPr>
              <a:pPr/>
              <a:t>21</a:t>
            </a:fld>
            <a:endParaRPr lang="hu-HU">
              <a:solidFill>
                <a:srgbClr val="000000"/>
              </a:solidFill>
            </a:endParaRPr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0" y="303213"/>
            <a:ext cx="1588" cy="1587"/>
          </a:xfrm>
          <a:solidFill>
            <a:srgbClr val="FFFFFF"/>
          </a:solidFill>
          <a:ln/>
        </p:spPr>
      </p:sp>
      <p:sp>
        <p:nvSpPr>
          <p:cNvPr id="33795" name="Rectangle 3"/>
          <p:cNvSpPr txBox="1">
            <a:spLocks noGrp="1" noChangeArrowheads="1"/>
          </p:cNvSpPr>
          <p:nvPr>
            <p:ph type="body" idx="1"/>
          </p:nvPr>
        </p:nvSpPr>
        <p:spPr>
          <a:xfrm>
            <a:off x="503238" y="4316413"/>
            <a:ext cx="5856287" cy="4060825"/>
          </a:xfrm>
          <a:ln/>
        </p:spPr>
        <p:txBody>
          <a:bodyPr wrap="none" anchor="ctr"/>
          <a:lstStyle/>
          <a:p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1188582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64A1D1F-D55C-4ED7-BA72-544C4E6E82C9}" type="slidenum">
              <a:rPr lang="hu-HU">
                <a:solidFill>
                  <a:srgbClr val="000000"/>
                </a:solidFill>
              </a:rPr>
              <a:pPr/>
              <a:t>22</a:t>
            </a:fld>
            <a:endParaRPr lang="hu-HU">
              <a:solidFill>
                <a:srgbClr val="000000"/>
              </a:solidFill>
            </a:endParaRPr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0" y="303213"/>
            <a:ext cx="1588" cy="1587"/>
          </a:xfrm>
          <a:solidFill>
            <a:srgbClr val="FFFFFF"/>
          </a:solidFill>
          <a:ln/>
        </p:spPr>
      </p:sp>
      <p:sp>
        <p:nvSpPr>
          <p:cNvPr id="35843" name="Rectangle 3"/>
          <p:cNvSpPr txBox="1">
            <a:spLocks noGrp="1" noChangeArrowheads="1"/>
          </p:cNvSpPr>
          <p:nvPr>
            <p:ph type="body" idx="1"/>
          </p:nvPr>
        </p:nvSpPr>
        <p:spPr>
          <a:xfrm>
            <a:off x="503238" y="4316413"/>
            <a:ext cx="5856287" cy="4060825"/>
          </a:xfrm>
          <a:ln/>
        </p:spPr>
        <p:txBody>
          <a:bodyPr wrap="none" anchor="ctr"/>
          <a:lstStyle/>
          <a:p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994701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298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5299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00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01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02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03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hu-HU"/>
            </a:p>
          </p:txBody>
        </p:sp>
        <p:sp>
          <p:nvSpPr>
            <p:cNvPr id="55304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05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06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07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08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09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10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11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12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13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14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15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16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17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18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19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hu-HU"/>
            </a:p>
          </p:txBody>
        </p:sp>
        <p:sp>
          <p:nvSpPr>
            <p:cNvPr id="55320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21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22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23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24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25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26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27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28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29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30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31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32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33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334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grpSp>
          <p:nvGrpSpPr>
            <p:cNvPr id="55335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55336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5337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hu-HU"/>
              </a:p>
            </p:txBody>
          </p:sp>
        </p:grpSp>
      </p:grpSp>
      <p:sp>
        <p:nvSpPr>
          <p:cNvPr id="55338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55339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hu-HU"/>
              <a:t>Alcím mintájának szerkesztése</a:t>
            </a:r>
          </a:p>
        </p:txBody>
      </p:sp>
      <p:sp>
        <p:nvSpPr>
          <p:cNvPr id="55340" name="Rectangle 4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55341" name="Rectangle 4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55342" name="Rectangle 4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D9E077C-F0C9-40C9-9CBD-41E919403692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A0F1AC-1FB4-4B57-8DA4-1536325B3AA4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DBCDF8-AE04-4B5E-9967-9483B800A15D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Tartalom hely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EB5B9C-26B7-4FFD-A86A-808558FD13CC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5" name="Szöveg hely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6" name="Tartalom hely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7" name="Dátum hely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8" name="Élőláb helye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9" name="Dia számának hely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6DEC12-F98C-4405-8FCA-049F6119019B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Dátum hely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4" name="Élőláb hely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5" name="Dia számának hely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944203-7258-4B4F-87C6-CA34F20D9B68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3" name="Élőláb helye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F89D90-E6C0-4814-A1EF-D38E265B7D36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C7689B-A8C6-426E-B3E8-8A174D04F104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Kép hely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u-HU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34710D-FF51-499F-9EB1-4C1F55EEE15C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AD0B31-7CDA-4B38-AC41-2C50F503E1EE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0BEB0F-9410-4CA1-B600-99F6BBB5BA2B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Cím, szöveg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Szöveg helye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C5B6D1BF-8356-4B42-8E1C-49EB4049596A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Cím, tartalo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Tartalom hely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E4C5C7DA-971A-413F-805E-30CAEA26E9F8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Cím, ábra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ClipArt-elem helye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endParaRPr lang="hu-HU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C58DB565-C3D6-4DE7-93B7-E2CC0ABE3130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Cím és 4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Tartalom helye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Tartalom helye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5" name="Tartalom helye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6" name="Tartalom helye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7" name="Dátum helye 6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8" name="Élőláb helye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9" name="Dia számának helye 8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E59ADE8D-1515-4C21-9CFA-132D7B348376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rtalom helye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3" name="Dátum helye 2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4" name="Élőláb helye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5" name="Dia számának helye 4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F73B27E-32A3-4559-84AB-3BE3D82B3B3A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hu-HU" smtClean="0"/>
              <a:t>Alcím mintájának szerkesztése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B660A-EFC1-4E22-9856-B659B27DE7EE}" type="datetime1">
              <a:rPr lang="hu-HU"/>
              <a:pPr>
                <a:defRPr/>
              </a:pPr>
              <a:t>2018. 02. 17.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122BB3-1C3F-46A4-95BE-A0BEC5620C57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1051196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D49CE7-1876-4F4C-8823-729835E54459}" type="datetime1">
              <a:rPr lang="hu-HU"/>
              <a:pPr>
                <a:defRPr/>
              </a:pPr>
              <a:t>2018. 02. 17.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2E868-A88D-4F83-8D9A-313FB7441ADD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4267571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D9985-B39A-453E-974B-B8F483AA24A9}" type="datetime1">
              <a:rPr lang="hu-HU"/>
              <a:pPr>
                <a:defRPr/>
              </a:pPr>
              <a:t>2018. 02. 17.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55D43-A59F-4560-9868-0A34EC1414ED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572712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Tartalom hely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5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159017-CBC0-4B59-A9BF-E418CCBA5DC1}" type="datetime1">
              <a:rPr lang="hu-HU"/>
              <a:pPr>
                <a:defRPr/>
              </a:pPr>
              <a:t>2018. 02. 17.</a:t>
            </a:fld>
            <a:endParaRPr lang="hu-HU"/>
          </a:p>
        </p:txBody>
      </p:sp>
      <p:sp>
        <p:nvSpPr>
          <p:cNvPr id="6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7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3B1A5-480C-4533-B0FD-02238D48BC15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0484745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5" name="Szöveg hely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6" name="Tartalom hely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7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FD507-BA33-4A54-A667-53597869CAAF}" type="datetime1">
              <a:rPr lang="hu-HU"/>
              <a:pPr>
                <a:defRPr/>
              </a:pPr>
              <a:t>2018. 02. 17.</a:t>
            </a:fld>
            <a:endParaRPr lang="hu-HU"/>
          </a:p>
        </p:txBody>
      </p:sp>
      <p:sp>
        <p:nvSpPr>
          <p:cNvPr id="8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9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213DF-4AF4-4CCC-9D04-B2D1FA0A6BFC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4835744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172B1-C350-4B32-97C3-C84EF7FBCB29}" type="datetime1">
              <a:rPr lang="hu-HU"/>
              <a:pPr>
                <a:defRPr/>
              </a:pPr>
              <a:t>2018. 02. 17.</a:t>
            </a:fld>
            <a:endParaRPr lang="hu-HU"/>
          </a:p>
        </p:txBody>
      </p:sp>
      <p:sp>
        <p:nvSpPr>
          <p:cNvPr id="4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5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6F414-4197-477E-BFF1-69D5D8B60C8E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7603401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DD87-46BB-430C-922A-FDD12024CB45}" type="datetime1">
              <a:rPr lang="hu-HU"/>
              <a:pPr>
                <a:defRPr/>
              </a:pPr>
              <a:t>2018. 02. 17.</a:t>
            </a:fld>
            <a:endParaRPr lang="hu-HU"/>
          </a:p>
        </p:txBody>
      </p:sp>
      <p:sp>
        <p:nvSpPr>
          <p:cNvPr id="3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4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EEE4D-792F-4359-B101-51E6955B0F80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73979132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5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FC92F1-DCDA-4F31-A23C-012B2D1F88CD}" type="datetime1">
              <a:rPr lang="hu-HU"/>
              <a:pPr>
                <a:defRPr/>
              </a:pPr>
              <a:t>2018. 02. 17.</a:t>
            </a:fld>
            <a:endParaRPr lang="hu-HU"/>
          </a:p>
        </p:txBody>
      </p:sp>
      <p:sp>
        <p:nvSpPr>
          <p:cNvPr id="6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7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433C33-0D32-4B14-8D9B-A08FD5C308BD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3729511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Kép hely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hu-HU" noProof="0" smtClean="0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5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5149C-C0BA-4E6B-B45B-B05AE615A490}" type="datetime1">
              <a:rPr lang="hu-HU"/>
              <a:pPr>
                <a:defRPr/>
              </a:pPr>
              <a:t>2018. 02. 17.</a:t>
            </a:fld>
            <a:endParaRPr lang="hu-HU"/>
          </a:p>
        </p:txBody>
      </p:sp>
      <p:sp>
        <p:nvSpPr>
          <p:cNvPr id="6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7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E2C9A-98A9-4392-AE11-2CEE6D4E6E69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03567836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FA2C1-AF8D-4584-A943-D29999FF8BC4}" type="datetime1">
              <a:rPr lang="hu-HU"/>
              <a:pPr>
                <a:defRPr/>
              </a:pPr>
              <a:t>2018. 02. 17.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8699F-8C8E-4A4A-933B-866F2DB9EF2E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05858084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F8D72-58C1-49A6-B5D9-D15BB1DDA54B}" type="datetime1">
              <a:rPr lang="hu-HU"/>
              <a:pPr>
                <a:defRPr/>
              </a:pPr>
              <a:t>2018. 02. 17.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42542-D4E5-45F4-B296-F50A4A3111E6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670589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Only">
  <p:cSld name="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rtalom helye 1"/>
          <p:cNvSpPr>
            <a:spLocks noGrp="1"/>
          </p:cNvSpPr>
          <p:nvPr>
            <p:ph/>
          </p:nvPr>
        </p:nvSpPr>
        <p:spPr>
          <a:xfrm>
            <a:off x="457200" y="928688"/>
            <a:ext cx="8229600" cy="5197475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3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ADCBF-023A-44FA-904C-970AC43066EB}" type="datetime1">
              <a:rPr lang="hu-HU"/>
              <a:pPr>
                <a:defRPr/>
              </a:pPr>
              <a:t>2018. 02. 17.</a:t>
            </a:fld>
            <a:endParaRPr lang="hu-HU"/>
          </a:p>
        </p:txBody>
      </p:sp>
      <p:sp>
        <p:nvSpPr>
          <p:cNvPr id="4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5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B1880-81E5-4750-979F-EEB41B03C835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68024423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hu-HU" smtClean="0"/>
              <a:t>Alcím mintájának szerkesztése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DC830-C5FF-4D0F-B058-CCED340FD026}" type="datetimeFigureOut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2018. 02. 17.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05145-2D8E-4D67-9BC3-341F2EBCDF5A}" type="slidenum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39493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DC830-C5FF-4D0F-B058-CCED340FD026}" type="datetimeFigureOut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2018. 02. 17.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05145-2D8E-4D67-9BC3-341F2EBCDF5A}" type="slidenum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8636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DC830-C5FF-4D0F-B058-CCED340FD026}" type="datetimeFigureOut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2018. 02. 17.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05145-2D8E-4D67-9BC3-341F2EBCDF5A}" type="slidenum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35454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Tartalom hely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DC830-C5FF-4D0F-B058-CCED340FD026}" type="datetimeFigureOut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2018. 02. 17.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05145-2D8E-4D67-9BC3-341F2EBCDF5A}" type="slidenum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50941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5" name="Szöveg hely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6" name="Tartalom hely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7" name="Dátum hely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DC830-C5FF-4D0F-B058-CCED340FD026}" type="datetimeFigureOut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2018. 02. 17.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Élőláb hely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Dia számának hely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05145-2D8E-4D67-9BC3-341F2EBCDF5A}" type="slidenum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42483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Dátum hely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DC830-C5FF-4D0F-B058-CCED340FD026}" type="datetimeFigureOut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2018. 02. 17.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Élőláb hely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Dia számának hely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05145-2D8E-4D67-9BC3-341F2EBCDF5A}" type="slidenum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12260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DC830-C5FF-4D0F-B058-CCED340FD026}" type="datetimeFigureOut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2018. 02. 17.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Élőláb hely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05145-2D8E-4D67-9BC3-341F2EBCDF5A}" type="slidenum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30118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DC830-C5FF-4D0F-B058-CCED340FD026}" type="datetimeFigureOut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2018. 02. 17.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05145-2D8E-4D67-9BC3-341F2EBCDF5A}" type="slidenum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81325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Kép hely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u-HU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DC830-C5FF-4D0F-B058-CCED340FD026}" type="datetimeFigureOut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2018. 02. 17.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05145-2D8E-4D67-9BC3-341F2EBCDF5A}" type="slidenum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92915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DC830-C5FF-4D0F-B058-CCED340FD026}" type="datetimeFigureOut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2018. 02. 17.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05145-2D8E-4D67-9BC3-341F2EBCDF5A}" type="slidenum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15578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DC830-C5FF-4D0F-B058-CCED340FD026}" type="datetimeFigureOut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2018. 02. 17.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05145-2D8E-4D67-9BC3-341F2EBCDF5A}" type="slidenum">
              <a:rPr lang="hu-HU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hu-HU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60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image" Target="../media/image5.wmf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image" Target="../media/image4.wmf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27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427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7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7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7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7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hu-HU"/>
            </a:p>
          </p:txBody>
        </p:sp>
        <p:sp>
          <p:nvSpPr>
            <p:cNvPr id="5428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8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8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8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8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8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8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8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8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8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9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9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9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9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9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9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hu-HU"/>
            </a:p>
          </p:txBody>
        </p:sp>
        <p:sp>
          <p:nvSpPr>
            <p:cNvPr id="5429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9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9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29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30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30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30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30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30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30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30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30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30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30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31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hu-HU"/>
            </a:p>
          </p:txBody>
        </p:sp>
        <p:grpSp>
          <p:nvGrpSpPr>
            <p:cNvPr id="5431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5431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431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hu-HU"/>
              </a:p>
            </p:txBody>
          </p:sp>
        </p:grpSp>
      </p:grpSp>
      <p:sp>
        <p:nvSpPr>
          <p:cNvPr id="54314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hu-HU" smtClean="0"/>
              <a:t>Mintacím szerkesztése</a:t>
            </a:r>
          </a:p>
        </p:txBody>
      </p:sp>
      <p:sp>
        <p:nvSpPr>
          <p:cNvPr id="54315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</a:p>
        </p:txBody>
      </p:sp>
      <p:sp>
        <p:nvSpPr>
          <p:cNvPr id="54316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hu-HU"/>
          </a:p>
        </p:txBody>
      </p:sp>
      <p:sp>
        <p:nvSpPr>
          <p:cNvPr id="54317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hu-HU"/>
          </a:p>
        </p:txBody>
      </p:sp>
      <p:sp>
        <p:nvSpPr>
          <p:cNvPr id="54318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D94D196B-C58C-4E85-B924-3022C2AAF689}" type="slidenum">
              <a:rPr lang="hu-HU"/>
              <a:pPr/>
              <a:t>‹#›</a:t>
            </a:fld>
            <a:endParaRPr lang="hu-HU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  <p:sldLayoutId id="2147483663" r:id="rId14"/>
    <p:sldLayoutId id="2147483664" r:id="rId15"/>
    <p:sldLayoutId id="2147483665" r:id="rId16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8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9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20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20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20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20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20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hu-H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Cím helye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hu-HU" altLang="hu-HU" smtClean="0"/>
              <a:t>Mintacím szerkesztése</a:t>
            </a:r>
          </a:p>
        </p:txBody>
      </p:sp>
      <p:sp>
        <p:nvSpPr>
          <p:cNvPr id="1027" name="Szöveg helye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hu-HU" altLang="hu-HU" smtClean="0"/>
              <a:t>Mintaszöveg szerkesztése</a:t>
            </a:r>
          </a:p>
          <a:p>
            <a:pPr lvl="1"/>
            <a:r>
              <a:rPr lang="hu-HU" altLang="hu-HU" smtClean="0"/>
              <a:t>Második szint</a:t>
            </a:r>
          </a:p>
          <a:p>
            <a:pPr lvl="2"/>
            <a:r>
              <a:rPr lang="hu-HU" altLang="hu-HU" smtClean="0"/>
              <a:t>Harmadik szint</a:t>
            </a:r>
          </a:p>
          <a:p>
            <a:pPr lvl="3"/>
            <a:r>
              <a:rPr lang="hu-HU" altLang="hu-HU" smtClean="0"/>
              <a:t>Negyedik szint</a:t>
            </a:r>
          </a:p>
          <a:p>
            <a:pPr lvl="4"/>
            <a:r>
              <a:rPr lang="hu-HU" altLang="hu-HU" smtClean="0"/>
              <a:t>Ötödik szint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prstClr val="black">
                    <a:tint val="75000"/>
                  </a:prstClr>
                </a:solidFill>
                <a:latin typeface="Arial" charset="0"/>
              </a:defRPr>
            </a:lvl1pPr>
          </a:lstStyle>
          <a:p>
            <a:pPr>
              <a:defRPr/>
            </a:pPr>
            <a:fld id="{AE8E9C03-2ACA-4E32-A3FD-00848313E2D5}" type="datetime1">
              <a:rPr lang="hu-HU"/>
              <a:pPr>
                <a:defRPr/>
              </a:pPr>
              <a:t>2018. 02. 17.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prstClr val="black">
                    <a:tint val="75000"/>
                  </a:prst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prstClr val="black">
                    <a:tint val="75000"/>
                  </a:prstClr>
                </a:solidFill>
                <a:latin typeface="Arial" charset="0"/>
              </a:defRPr>
            </a:lvl1pPr>
          </a:lstStyle>
          <a:p>
            <a:pPr>
              <a:defRPr/>
            </a:pPr>
            <a:fld id="{EE6C0D52-AD1B-4CB9-BF51-2DB3E85853C7}" type="slidenum">
              <a:rPr lang="hu-HU"/>
              <a:pPr>
                <a:defRPr/>
              </a:pPr>
              <a:t>‹#›</a:t>
            </a:fld>
            <a:endParaRPr lang="hu-HU"/>
          </a:p>
        </p:txBody>
      </p:sp>
      <p:pic>
        <p:nvPicPr>
          <p:cNvPr id="1031" name="Picture 2" descr="C:\Documents and Settings\Tibi\Asztal\KulugyMiniszterium\Miniszterium\EU_wire_col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-477838" y="-1285875"/>
            <a:ext cx="9621838" cy="990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9" descr="Col_EU.wmf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7429500" y="285750"/>
            <a:ext cx="1500188" cy="44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03543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transition spd="slow">
    <p:fad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u-H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hely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4D1DC830-C5FF-4D0F-B058-CCED340FD026}" type="datetimeFigureOut">
              <a:rPr lang="hu-HU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2018. 02. 17.</a:t>
            </a:fld>
            <a:endParaRPr lang="hu-HU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hu-HU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A7305145-2D8E-4D67-9BC3-341F2EBCDF5A}" type="slidenum">
              <a:rPr lang="hu-HU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hu-HU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00472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u-H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6907" y="2670002"/>
            <a:ext cx="7601918" cy="1517996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b="1" dirty="0">
                <a:solidFill>
                  <a:schemeClr val="tx1"/>
                </a:solidFill>
                <a:latin typeface="Verdana" pitchFamily="34" charset="0"/>
              </a:rPr>
              <a:t>Risk management and analysis</a:t>
            </a:r>
            <a:endParaRPr lang="bs-Latn-BA" altLang="en-US" b="1" dirty="0">
              <a:solidFill>
                <a:schemeClr val="accent1">
                  <a:lumMod val="50000"/>
                </a:schemeClr>
              </a:solidFill>
              <a:latin typeface="+mn-lt"/>
              <a:ea typeface="ＭＳ Ｐゴシック" charset="-128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6907" y="4425736"/>
            <a:ext cx="7601918" cy="1429718"/>
          </a:xfrm>
        </p:spPr>
        <p:txBody>
          <a:bodyPr>
            <a:normAutofit fontScale="92500"/>
          </a:bodyPr>
          <a:lstStyle/>
          <a:p>
            <a:pPr algn="l">
              <a:defRPr/>
            </a:pPr>
            <a:endParaRPr lang="en-US" sz="2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defRPr/>
            </a:pPr>
            <a:r>
              <a:rPr lang="ro-MD" sz="2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Gyula </a:t>
            </a:r>
            <a:r>
              <a:rPr lang="ro-MD" sz="2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Almasi</a:t>
            </a:r>
            <a:endParaRPr lang="en-US" sz="2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defRPr/>
            </a:pPr>
            <a:r>
              <a:rPr lang="en-US" altLang="en-US" sz="21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Calibri" charset="0"/>
                <a:ea typeface="ＭＳ Ｐゴシック" charset="-128"/>
              </a:rPr>
              <a:t>Support to Enforcement of IPR.</a:t>
            </a:r>
            <a:endParaRPr lang="en-US" sz="2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defRPr/>
            </a:pPr>
            <a:r>
              <a:rPr lang="en-US" sz="2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Chisinau, February 2018.</a:t>
            </a:r>
            <a:endParaRPr lang="bs-Latn-BA" sz="2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42088"/>
            <a:ext cx="9143999" cy="1590062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6268792" y="2034370"/>
            <a:ext cx="157444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project is funded by</a:t>
            </a:r>
          </a:p>
          <a:p>
            <a:pPr algn="ctr"/>
            <a:r>
              <a:rPr lang="en-US" sz="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European Union</a:t>
            </a:r>
          </a:p>
        </p:txBody>
      </p:sp>
      <p:pic>
        <p:nvPicPr>
          <p:cNvPr id="12" name="Picture 11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172" y="1247721"/>
            <a:ext cx="881912" cy="786649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5344" y="1140119"/>
            <a:ext cx="1201338" cy="864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010503"/>
      </p:ext>
    </p:extLst>
  </p:cSld>
  <p:clrMapOvr>
    <a:masterClrMapping/>
  </p:clrMapOvr>
  <p:transition>
    <p:cut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latin typeface="Verdana" pitchFamily="34" charset="0"/>
              </a:rPr>
              <a:t>The TASK</a:t>
            </a:r>
            <a:endParaRPr lang="en-GB" dirty="0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9803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hu-HU" sz="4000">
                <a:latin typeface="Verdana" pitchFamily="34" charset="0"/>
              </a:rPr>
              <a:t>General source of information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dirty="0" smtClean="0">
                <a:solidFill>
                  <a:srgbClr val="FFFF00"/>
                </a:solidFill>
                <a:latin typeface="Verdana" pitchFamily="34" charset="0"/>
              </a:rPr>
              <a:t>Internal</a:t>
            </a:r>
          </a:p>
          <a:p>
            <a:pPr>
              <a:buFont typeface="Wingdings" pitchFamily="2" charset="2"/>
              <a:buNone/>
            </a:pPr>
            <a:endParaRPr lang="en-GB" sz="2400" dirty="0" smtClean="0">
              <a:solidFill>
                <a:srgbClr val="FFFF00"/>
              </a:solidFill>
              <a:latin typeface="Verdana" pitchFamily="34" charset="0"/>
            </a:endParaRPr>
          </a:p>
          <a:p>
            <a:r>
              <a:rPr lang="en-GB" sz="2400" dirty="0" smtClean="0">
                <a:solidFill>
                  <a:srgbClr val="FFFF00"/>
                </a:solidFill>
                <a:latin typeface="Verdana" pitchFamily="34" charset="0"/>
              </a:rPr>
              <a:t>Information from customs offices </a:t>
            </a:r>
            <a:r>
              <a:rPr lang="hu-HU" sz="2400" dirty="0" smtClean="0">
                <a:solidFill>
                  <a:srgbClr val="FFFF00"/>
                </a:solidFill>
                <a:latin typeface="Verdana" pitchFamily="34" charset="0"/>
              </a:rPr>
              <a:t> </a:t>
            </a:r>
            <a:endParaRPr lang="en-GB" sz="2400" dirty="0" smtClean="0">
              <a:solidFill>
                <a:srgbClr val="FFFF00"/>
              </a:solidFill>
              <a:latin typeface="Verdana" pitchFamily="34" charset="0"/>
            </a:endParaRPr>
          </a:p>
          <a:p>
            <a:r>
              <a:rPr lang="en-GB" sz="2400" dirty="0" smtClean="0">
                <a:solidFill>
                  <a:srgbClr val="FFFF00"/>
                </a:solidFill>
                <a:latin typeface="Verdana" pitchFamily="34" charset="0"/>
              </a:rPr>
              <a:t>International information (RIF, AM, OWNRES…)</a:t>
            </a:r>
          </a:p>
          <a:p>
            <a:r>
              <a:rPr lang="en-GB" sz="2400" dirty="0" smtClean="0">
                <a:solidFill>
                  <a:srgbClr val="FFFF00"/>
                </a:solidFill>
                <a:latin typeface="Verdana" pitchFamily="34" charset="0"/>
              </a:rPr>
              <a:t>Headquarter of NTCA</a:t>
            </a:r>
          </a:p>
          <a:p>
            <a:r>
              <a:rPr lang="en-GB" sz="2400" dirty="0" smtClean="0">
                <a:solidFill>
                  <a:srgbClr val="FFFF00"/>
                </a:solidFill>
                <a:latin typeface="Verdana" pitchFamily="34" charset="0"/>
              </a:rPr>
              <a:t>Result from laboratory of NTCA</a:t>
            </a:r>
          </a:p>
          <a:p>
            <a:pPr>
              <a:buFont typeface="Wingdings" pitchFamily="2" charset="2"/>
              <a:buNone/>
            </a:pPr>
            <a:endParaRPr lang="en-GB" sz="2400" dirty="0" smtClean="0">
              <a:latin typeface="Verdana" pitchFamily="34" charset="0"/>
            </a:endParaRPr>
          </a:p>
          <a:p>
            <a:endParaRPr lang="en-GB" sz="2000" dirty="0"/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700213"/>
            <a:ext cx="4038600" cy="453072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 smtClean="0">
                <a:solidFill>
                  <a:srgbClr val="FFFF00"/>
                </a:solidFill>
                <a:latin typeface="Verdana" pitchFamily="34" charset="0"/>
              </a:rPr>
              <a:t>External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400" dirty="0" smtClean="0">
              <a:solidFill>
                <a:srgbClr val="FFFF00"/>
              </a:solidFill>
              <a:latin typeface="Verdana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400" dirty="0" smtClean="0">
                <a:solidFill>
                  <a:srgbClr val="FFFF00"/>
                </a:solidFill>
                <a:latin typeface="Verdana" pitchFamily="34" charset="0"/>
              </a:rPr>
              <a:t>Profiles</a:t>
            </a:r>
          </a:p>
          <a:p>
            <a:pPr>
              <a:lnSpc>
                <a:spcPct val="90000"/>
              </a:lnSpc>
            </a:pPr>
            <a:endParaRPr lang="en-GB" sz="2400" dirty="0" smtClean="0">
              <a:solidFill>
                <a:srgbClr val="FFFF00"/>
              </a:solidFill>
              <a:latin typeface="Verdana" pitchFamily="34" charset="0"/>
            </a:endParaRPr>
          </a:p>
          <a:p>
            <a:pPr>
              <a:lnSpc>
                <a:spcPct val="90000"/>
              </a:lnSpc>
            </a:pPr>
            <a:endParaRPr lang="en-GB" sz="2400" dirty="0" smtClean="0">
              <a:solidFill>
                <a:srgbClr val="FFFF00"/>
              </a:solidFill>
              <a:latin typeface="Verdana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400" dirty="0" smtClean="0">
                <a:solidFill>
                  <a:srgbClr val="FFFF00"/>
                </a:solidFill>
                <a:latin typeface="Verdana" pitchFamily="34" charset="0"/>
              </a:rPr>
              <a:t>Case studies</a:t>
            </a:r>
          </a:p>
          <a:p>
            <a:pPr>
              <a:lnSpc>
                <a:spcPct val="90000"/>
              </a:lnSpc>
            </a:pPr>
            <a:endParaRPr lang="en-GB" sz="2400" dirty="0" smtClean="0">
              <a:solidFill>
                <a:srgbClr val="FFFF00"/>
              </a:solidFill>
              <a:latin typeface="Verdana" pitchFamily="34" charset="0"/>
            </a:endParaRPr>
          </a:p>
          <a:p>
            <a:pPr>
              <a:lnSpc>
                <a:spcPct val="90000"/>
              </a:lnSpc>
            </a:pPr>
            <a:endParaRPr lang="en-GB" sz="2400" dirty="0" smtClean="0">
              <a:solidFill>
                <a:srgbClr val="FFFF00"/>
              </a:solidFill>
              <a:latin typeface="Verdana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400" dirty="0" smtClean="0">
                <a:solidFill>
                  <a:srgbClr val="FFFF00"/>
                </a:solidFill>
                <a:latin typeface="Verdana" pitchFamily="34" charset="0"/>
              </a:rPr>
              <a:t>Risk analysis</a:t>
            </a:r>
          </a:p>
          <a:p>
            <a:pPr>
              <a:lnSpc>
                <a:spcPct val="90000"/>
              </a:lnSpc>
            </a:pPr>
            <a:r>
              <a:rPr lang="en-GB" sz="2400" dirty="0" smtClean="0">
                <a:solidFill>
                  <a:srgbClr val="FFFF00"/>
                </a:solidFill>
                <a:latin typeface="Verdana" pitchFamily="34" charset="0"/>
              </a:rPr>
              <a:t>Post control results</a:t>
            </a:r>
            <a:endParaRPr lang="en-GB" sz="2400" dirty="0">
              <a:solidFill>
                <a:srgbClr val="FFFF00"/>
              </a:solidFill>
              <a:latin typeface="Verdana" pitchFamily="34" charset="0"/>
            </a:endParaRPr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539750" y="486886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hu-HU" sz="2500" b="1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28600" y="642938"/>
            <a:ext cx="8915400" cy="1266825"/>
          </a:xfrm>
        </p:spPr>
        <p:txBody>
          <a:bodyPr>
            <a:noAutofit/>
          </a:bodyPr>
          <a:lstStyle/>
          <a:p>
            <a:r>
              <a:rPr lang="en-GB" sz="3600" b="1" dirty="0" smtClean="0">
                <a:solidFill>
                  <a:schemeClr val="tx1"/>
                </a:solidFill>
                <a:latin typeface="Verdana" pitchFamily="34" charset="0"/>
              </a:rPr>
              <a:t>Risk </a:t>
            </a:r>
            <a:r>
              <a:rPr lang="en-GB" sz="3600" b="1" dirty="0">
                <a:solidFill>
                  <a:schemeClr val="tx1"/>
                </a:solidFill>
                <a:latin typeface="Verdana" pitchFamily="34" charset="0"/>
              </a:rPr>
              <a:t>analysis </a:t>
            </a:r>
            <a:r>
              <a:rPr lang="hu-HU" sz="3600" b="1" dirty="0">
                <a:solidFill>
                  <a:schemeClr val="tx1"/>
                </a:solidFill>
                <a:latin typeface="Verdana" pitchFamily="34" charset="0"/>
              </a:rPr>
              <a:t>i</a:t>
            </a:r>
            <a:r>
              <a:rPr lang="en-GB" sz="3600" b="1" dirty="0">
                <a:solidFill>
                  <a:schemeClr val="tx1"/>
                </a:solidFill>
                <a:latin typeface="Verdana" pitchFamily="34" charset="0"/>
              </a:rPr>
              <a:t>n </a:t>
            </a:r>
            <a:r>
              <a:rPr lang="en-GB" sz="3600" b="1" dirty="0" smtClean="0">
                <a:solidFill>
                  <a:schemeClr val="tx1"/>
                </a:solidFill>
                <a:latin typeface="Verdana" pitchFamily="34" charset="0"/>
              </a:rPr>
              <a:t>L</a:t>
            </a:r>
            <a:r>
              <a:rPr lang="hu-HU" sz="3600" b="1" dirty="0" smtClean="0">
                <a:solidFill>
                  <a:schemeClr val="tx1"/>
                </a:solidFill>
                <a:latin typeface="Verdana" pitchFamily="34" charset="0"/>
              </a:rPr>
              <a:t>a</a:t>
            </a:r>
            <a:r>
              <a:rPr lang="en-GB" sz="3600" b="1" dirty="0" smtClean="0">
                <a:solidFill>
                  <a:schemeClr val="tx1"/>
                </a:solidFill>
                <a:latin typeface="Verdana" pitchFamily="34" charset="0"/>
              </a:rPr>
              <a:t>w </a:t>
            </a:r>
            <a:r>
              <a:rPr lang="en-GB" sz="3600" b="1" dirty="0">
                <a:solidFill>
                  <a:schemeClr val="tx1"/>
                </a:solidFill>
                <a:latin typeface="Verdana" pitchFamily="34" charset="0"/>
              </a:rPr>
              <a:t>Enforcement field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Char char="§"/>
            </a:pPr>
            <a:endParaRPr lang="hu-HU" sz="2400" dirty="0"/>
          </a:p>
          <a:p>
            <a:pPr algn="ctr">
              <a:lnSpc>
                <a:spcPct val="90000"/>
              </a:lnSpc>
              <a:buFont typeface="Wingdings" pitchFamily="2" charset="2"/>
              <a:buChar char="§"/>
            </a:pPr>
            <a:endParaRPr lang="hu-HU" sz="3600" dirty="0" smtClean="0">
              <a:solidFill>
                <a:srgbClr val="FFFF00"/>
              </a:solidFill>
              <a:effectLst/>
              <a:latin typeface="Verdana" pitchFamily="34" charset="0"/>
            </a:endParaRPr>
          </a:p>
          <a:p>
            <a:pPr algn="ctr">
              <a:lnSpc>
                <a:spcPct val="90000"/>
              </a:lnSpc>
              <a:buFont typeface="Wingdings" pitchFamily="2" charset="2"/>
              <a:buChar char="§"/>
            </a:pPr>
            <a:r>
              <a:rPr lang="en-GB" sz="3600" b="1" dirty="0" smtClean="0">
                <a:solidFill>
                  <a:srgbClr val="FF0000"/>
                </a:solidFill>
                <a:effectLst/>
                <a:latin typeface="Verdana" pitchFamily="34" charset="0"/>
              </a:rPr>
              <a:t>analysing </a:t>
            </a:r>
            <a:r>
              <a:rPr lang="en-GB" sz="3600" b="1" dirty="0">
                <a:solidFill>
                  <a:srgbClr val="FF0000"/>
                </a:solidFill>
                <a:effectLst/>
                <a:latin typeface="Verdana" pitchFamily="34" charset="0"/>
              </a:rPr>
              <a:t>the data of seizures </a:t>
            </a:r>
            <a:r>
              <a:rPr lang="en-GB" sz="3600" dirty="0" smtClean="0">
                <a:solidFill>
                  <a:srgbClr val="FFFF00"/>
                </a:solidFill>
                <a:effectLst/>
                <a:latin typeface="Verdana" pitchFamily="34" charset="0"/>
              </a:rPr>
              <a:t>(cigarette</a:t>
            </a:r>
            <a:r>
              <a:rPr lang="hu-HU" sz="3600" dirty="0" smtClean="0">
                <a:solidFill>
                  <a:srgbClr val="FFFF00"/>
                </a:solidFill>
                <a:effectLst/>
                <a:latin typeface="Verdana" pitchFamily="34" charset="0"/>
              </a:rPr>
              <a:t>, etc.</a:t>
            </a:r>
            <a:r>
              <a:rPr lang="en-GB" sz="3600" dirty="0" smtClean="0">
                <a:solidFill>
                  <a:srgbClr val="FFFF00"/>
                </a:solidFill>
                <a:effectLst/>
                <a:latin typeface="Verdana" pitchFamily="34" charset="0"/>
              </a:rPr>
              <a:t>) </a:t>
            </a:r>
            <a:r>
              <a:rPr lang="en-GB" sz="3600" dirty="0">
                <a:solidFill>
                  <a:srgbClr val="FFFF00"/>
                </a:solidFill>
                <a:effectLst/>
                <a:latin typeface="Verdana" pitchFamily="34" charset="0"/>
                <a:sym typeface="Symbol" pitchFamily="18" charset="2"/>
              </a:rPr>
              <a:t> </a:t>
            </a:r>
            <a:r>
              <a:rPr lang="en-GB" sz="3600" dirty="0">
                <a:solidFill>
                  <a:srgbClr val="FFFF00"/>
                </a:solidFill>
                <a:effectLst/>
                <a:latin typeface="Verdana" pitchFamily="34" charset="0"/>
              </a:rPr>
              <a:t>determines risk factors in connection with goods</a:t>
            </a:r>
            <a:r>
              <a:rPr lang="en-GB" sz="3600" dirty="0" smtClean="0">
                <a:solidFill>
                  <a:srgbClr val="FFFF00"/>
                </a:solidFill>
                <a:effectLst/>
                <a:latin typeface="Verdana" pitchFamily="34" charset="0"/>
              </a:rPr>
              <a:t>, vehicles</a:t>
            </a:r>
            <a:r>
              <a:rPr lang="en-GB" sz="3600" dirty="0">
                <a:solidFill>
                  <a:srgbClr val="FFFF00"/>
                </a:solidFill>
                <a:effectLst/>
                <a:latin typeface="Verdana" pitchFamily="34" charset="0"/>
              </a:rPr>
              <a:t>, consignor, consignee, routing of transport, etc. </a:t>
            </a:r>
          </a:p>
          <a:p>
            <a:pPr>
              <a:lnSpc>
                <a:spcPct val="90000"/>
              </a:lnSpc>
            </a:pPr>
            <a:endParaRPr lang="en-GB" sz="3600" dirty="0">
              <a:solidFill>
                <a:srgbClr val="FFFF00"/>
              </a:solidFill>
              <a:effectLst/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28600" y="642938"/>
            <a:ext cx="8915400" cy="1266825"/>
          </a:xfrm>
        </p:spPr>
        <p:txBody>
          <a:bodyPr>
            <a:noAutofit/>
          </a:bodyPr>
          <a:lstStyle/>
          <a:p>
            <a:r>
              <a:rPr lang="en-GB" sz="3600" b="1" dirty="0" smtClean="0">
                <a:solidFill>
                  <a:schemeClr val="tx1"/>
                </a:solidFill>
                <a:latin typeface="Verdana" pitchFamily="34" charset="0"/>
              </a:rPr>
              <a:t>Risk </a:t>
            </a:r>
            <a:r>
              <a:rPr lang="en-GB" sz="3600" b="1" dirty="0">
                <a:solidFill>
                  <a:schemeClr val="tx1"/>
                </a:solidFill>
                <a:latin typeface="Verdana" pitchFamily="34" charset="0"/>
              </a:rPr>
              <a:t>analysis </a:t>
            </a:r>
            <a:r>
              <a:rPr lang="hu-HU" sz="3600" b="1" dirty="0">
                <a:solidFill>
                  <a:schemeClr val="tx1"/>
                </a:solidFill>
                <a:latin typeface="Verdana" pitchFamily="34" charset="0"/>
              </a:rPr>
              <a:t>i</a:t>
            </a:r>
            <a:r>
              <a:rPr lang="en-GB" sz="3600" b="1" dirty="0">
                <a:solidFill>
                  <a:schemeClr val="tx1"/>
                </a:solidFill>
                <a:latin typeface="Verdana" pitchFamily="34" charset="0"/>
              </a:rPr>
              <a:t>n </a:t>
            </a:r>
            <a:r>
              <a:rPr lang="en-GB" sz="3600" b="1" dirty="0" smtClean="0">
                <a:solidFill>
                  <a:schemeClr val="tx1"/>
                </a:solidFill>
                <a:latin typeface="Verdana" pitchFamily="34" charset="0"/>
              </a:rPr>
              <a:t>L</a:t>
            </a:r>
            <a:r>
              <a:rPr lang="hu-HU" sz="3600" b="1" dirty="0" smtClean="0">
                <a:solidFill>
                  <a:schemeClr val="tx1"/>
                </a:solidFill>
                <a:latin typeface="Verdana" pitchFamily="34" charset="0"/>
              </a:rPr>
              <a:t>a</a:t>
            </a:r>
            <a:r>
              <a:rPr lang="en-GB" sz="3600" b="1" dirty="0" smtClean="0">
                <a:solidFill>
                  <a:schemeClr val="tx1"/>
                </a:solidFill>
                <a:latin typeface="Verdana" pitchFamily="34" charset="0"/>
              </a:rPr>
              <a:t>w </a:t>
            </a:r>
            <a:r>
              <a:rPr lang="en-GB" sz="3600" b="1" dirty="0">
                <a:solidFill>
                  <a:schemeClr val="tx1"/>
                </a:solidFill>
                <a:latin typeface="Verdana" pitchFamily="34" charset="0"/>
              </a:rPr>
              <a:t>Enforcement field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Char char="§"/>
            </a:pPr>
            <a:endParaRPr lang="hu-HU" sz="2400" dirty="0" smtClean="0"/>
          </a:p>
          <a:p>
            <a:pPr>
              <a:lnSpc>
                <a:spcPct val="90000"/>
              </a:lnSpc>
              <a:buFont typeface="Wingdings" pitchFamily="2" charset="2"/>
              <a:buChar char="§"/>
            </a:pPr>
            <a:endParaRPr lang="hu-HU" sz="2400" dirty="0"/>
          </a:p>
          <a:p>
            <a:pPr algn="ctr">
              <a:lnSpc>
                <a:spcPct val="90000"/>
              </a:lnSpc>
              <a:buFont typeface="Wingdings" pitchFamily="2" charset="2"/>
              <a:buChar char="§"/>
            </a:pPr>
            <a:r>
              <a:rPr lang="hu-HU" sz="4000" dirty="0" smtClean="0">
                <a:solidFill>
                  <a:srgbClr val="FFFF00"/>
                </a:solidFill>
                <a:effectLst/>
                <a:latin typeface="Verdana" pitchFamily="34" charset="0"/>
              </a:rPr>
              <a:t>NAV</a:t>
            </a:r>
            <a:r>
              <a:rPr lang="en-GB" sz="4000" dirty="0" smtClean="0">
                <a:solidFill>
                  <a:srgbClr val="FFFF00"/>
                </a:solidFill>
                <a:effectLst/>
                <a:latin typeface="Verdana" pitchFamily="34" charset="0"/>
              </a:rPr>
              <a:t>-portal </a:t>
            </a:r>
            <a:r>
              <a:rPr lang="en-GB" sz="4000" dirty="0">
                <a:solidFill>
                  <a:srgbClr val="FFFF00"/>
                </a:solidFill>
                <a:effectLst/>
                <a:latin typeface="Verdana" pitchFamily="34" charset="0"/>
              </a:rPr>
              <a:t>– intranet portal</a:t>
            </a:r>
          </a:p>
          <a:p>
            <a:pPr algn="ctr">
              <a:lnSpc>
                <a:spcPct val="90000"/>
              </a:lnSpc>
              <a:buFont typeface="Wingdings" pitchFamily="2" charset="2"/>
              <a:buChar char="§"/>
            </a:pPr>
            <a:endParaRPr lang="hu-HU" sz="4000" dirty="0" smtClean="0">
              <a:solidFill>
                <a:srgbClr val="FFFF00"/>
              </a:solidFill>
              <a:effectLst/>
              <a:latin typeface="Verdana" pitchFamily="34" charset="0"/>
            </a:endParaRPr>
          </a:p>
          <a:p>
            <a:pPr algn="ctr">
              <a:lnSpc>
                <a:spcPct val="90000"/>
              </a:lnSpc>
              <a:buFont typeface="Wingdings" pitchFamily="2" charset="2"/>
              <a:buChar char="§"/>
            </a:pPr>
            <a:r>
              <a:rPr lang="en-GB" sz="4000" dirty="0" smtClean="0">
                <a:solidFill>
                  <a:srgbClr val="FFFF00"/>
                </a:solidFill>
                <a:effectLst/>
                <a:latin typeface="Verdana" pitchFamily="34" charset="0"/>
              </a:rPr>
              <a:t>Newsletters </a:t>
            </a:r>
            <a:r>
              <a:rPr lang="en-GB" sz="4000" dirty="0">
                <a:solidFill>
                  <a:srgbClr val="FFFF00"/>
                </a:solidFill>
                <a:effectLst/>
                <a:latin typeface="Verdana" pitchFamily="34" charset="0"/>
              </a:rPr>
              <a:t>about seizures</a:t>
            </a:r>
          </a:p>
          <a:p>
            <a:pPr algn="ctr">
              <a:lnSpc>
                <a:spcPct val="90000"/>
              </a:lnSpc>
              <a:buFont typeface="Wingdings" pitchFamily="2" charset="2"/>
              <a:buChar char="§"/>
            </a:pPr>
            <a:endParaRPr lang="hu-HU" sz="4000" dirty="0" smtClean="0">
              <a:solidFill>
                <a:srgbClr val="FFFF00"/>
              </a:solidFill>
              <a:effectLst/>
              <a:latin typeface="Verdana" pitchFamily="34" charset="0"/>
            </a:endParaRPr>
          </a:p>
          <a:p>
            <a:pPr algn="ctr">
              <a:lnSpc>
                <a:spcPct val="90000"/>
              </a:lnSpc>
              <a:buFont typeface="Wingdings" pitchFamily="2" charset="2"/>
              <a:buChar char="§"/>
            </a:pPr>
            <a:r>
              <a:rPr lang="hu-HU" sz="4000" dirty="0" smtClean="0">
                <a:solidFill>
                  <a:srgbClr val="FFFF00"/>
                </a:solidFill>
                <a:effectLst/>
                <a:latin typeface="Verdana" pitchFamily="34" charset="0"/>
              </a:rPr>
              <a:t>S</a:t>
            </a:r>
            <a:r>
              <a:rPr lang="en-GB" sz="4000" dirty="0" smtClean="0">
                <a:solidFill>
                  <a:srgbClr val="FFFF00"/>
                </a:solidFill>
                <a:effectLst/>
                <a:latin typeface="Verdana" pitchFamily="34" charset="0"/>
              </a:rPr>
              <a:t>haring </a:t>
            </a:r>
            <a:r>
              <a:rPr lang="en-GB" sz="4000" dirty="0">
                <a:solidFill>
                  <a:srgbClr val="FFFF00"/>
                </a:solidFill>
                <a:effectLst/>
                <a:latin typeface="Verdana" pitchFamily="34" charset="0"/>
              </a:rPr>
              <a:t>of experiences</a:t>
            </a:r>
          </a:p>
          <a:p>
            <a:pPr>
              <a:lnSpc>
                <a:spcPct val="90000"/>
              </a:lnSpc>
            </a:pPr>
            <a:endParaRPr lang="en-GB" sz="2400" dirty="0">
              <a:solidFill>
                <a:srgbClr val="FFFF00"/>
              </a:solidFill>
              <a:effectLst/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34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Verdana" pitchFamily="34" charset="0"/>
              </a:rPr>
              <a:t>Risk Analysis</a:t>
            </a:r>
            <a:endParaRPr lang="en-GB" dirty="0">
              <a:latin typeface="Verdana" pitchFamily="34" charset="0"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hu-HU"/>
          </a:p>
          <a:p>
            <a:pPr>
              <a:buFont typeface="Wingdings" pitchFamily="2" charset="2"/>
              <a:buNone/>
            </a:pPr>
            <a:endParaRPr lang="hu-HU"/>
          </a:p>
          <a:p>
            <a:pPr algn="ctr">
              <a:buFont typeface="Wingdings" pitchFamily="2" charset="2"/>
              <a:buNone/>
            </a:pPr>
            <a:r>
              <a:rPr lang="hu-HU">
                <a:solidFill>
                  <a:srgbClr val="FFFF00"/>
                </a:solidFill>
                <a:latin typeface="Verdana" pitchFamily="34" charset="0"/>
              </a:rPr>
              <a:t>DATA COLLECTION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28600" y="642938"/>
            <a:ext cx="8915400" cy="1266825"/>
          </a:xfrm>
        </p:spPr>
        <p:txBody>
          <a:bodyPr>
            <a:noAutofit/>
          </a:bodyPr>
          <a:lstStyle/>
          <a:p>
            <a:r>
              <a:rPr lang="en-GB" sz="3600" b="1" dirty="0" smtClean="0">
                <a:solidFill>
                  <a:schemeClr val="tx1"/>
                </a:solidFill>
                <a:latin typeface="Verdana" pitchFamily="34" charset="0"/>
              </a:rPr>
              <a:t>Risk </a:t>
            </a:r>
            <a:r>
              <a:rPr lang="en-GB" sz="3600" b="1" dirty="0">
                <a:solidFill>
                  <a:schemeClr val="tx1"/>
                </a:solidFill>
                <a:latin typeface="Verdana" pitchFamily="34" charset="0"/>
              </a:rPr>
              <a:t>analysis </a:t>
            </a:r>
            <a:r>
              <a:rPr lang="hu-HU" sz="3600" b="1" dirty="0">
                <a:solidFill>
                  <a:schemeClr val="tx1"/>
                </a:solidFill>
                <a:latin typeface="Verdana" pitchFamily="34" charset="0"/>
              </a:rPr>
              <a:t>i</a:t>
            </a:r>
            <a:r>
              <a:rPr lang="en-GB" sz="3600" b="1" dirty="0">
                <a:solidFill>
                  <a:schemeClr val="tx1"/>
                </a:solidFill>
                <a:latin typeface="Verdana" pitchFamily="34" charset="0"/>
              </a:rPr>
              <a:t>n </a:t>
            </a:r>
            <a:r>
              <a:rPr lang="en-GB" sz="3600" b="1" dirty="0" smtClean="0">
                <a:solidFill>
                  <a:schemeClr val="tx1"/>
                </a:solidFill>
                <a:latin typeface="Verdana" pitchFamily="34" charset="0"/>
              </a:rPr>
              <a:t>L</a:t>
            </a:r>
            <a:r>
              <a:rPr lang="hu-HU" sz="3600" b="1" dirty="0" smtClean="0">
                <a:solidFill>
                  <a:schemeClr val="tx1"/>
                </a:solidFill>
                <a:latin typeface="Verdana" pitchFamily="34" charset="0"/>
              </a:rPr>
              <a:t>a</a:t>
            </a:r>
            <a:r>
              <a:rPr lang="en-GB" sz="3600" b="1" dirty="0" smtClean="0">
                <a:solidFill>
                  <a:schemeClr val="tx1"/>
                </a:solidFill>
                <a:latin typeface="Verdana" pitchFamily="34" charset="0"/>
              </a:rPr>
              <a:t>w </a:t>
            </a:r>
            <a:r>
              <a:rPr lang="en-GB" sz="3600" b="1" dirty="0">
                <a:solidFill>
                  <a:schemeClr val="tx1"/>
                </a:solidFill>
                <a:latin typeface="Verdana" pitchFamily="34" charset="0"/>
              </a:rPr>
              <a:t>Enforcement field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Char char="§"/>
            </a:pPr>
            <a:endParaRPr lang="hu-HU" sz="2400" dirty="0"/>
          </a:p>
          <a:p>
            <a:pPr>
              <a:lnSpc>
                <a:spcPct val="90000"/>
              </a:lnSpc>
              <a:buFont typeface="Wingdings" pitchFamily="2" charset="2"/>
              <a:buChar char="§"/>
            </a:pPr>
            <a:endParaRPr lang="hu-HU" sz="2400" dirty="0" smtClean="0">
              <a:solidFill>
                <a:srgbClr val="FFFF00"/>
              </a:solidFill>
              <a:effectLst/>
              <a:latin typeface="Verdana" pitchFamily="34" charset="0"/>
            </a:endParaRPr>
          </a:p>
          <a:p>
            <a:pPr algn="ctr">
              <a:lnSpc>
                <a:spcPct val="90000"/>
              </a:lnSpc>
              <a:buFont typeface="Wingdings" pitchFamily="2" charset="2"/>
              <a:buChar char="§"/>
            </a:pPr>
            <a:r>
              <a:rPr lang="en-GB" sz="3600" dirty="0" smtClean="0">
                <a:solidFill>
                  <a:srgbClr val="FFFF00"/>
                </a:solidFill>
                <a:effectLst/>
                <a:latin typeface="Verdana" pitchFamily="34" charset="0"/>
              </a:rPr>
              <a:t>analysing </a:t>
            </a:r>
            <a:r>
              <a:rPr lang="en-GB" sz="3600" dirty="0">
                <a:solidFill>
                  <a:srgbClr val="FFFF00"/>
                </a:solidFill>
                <a:effectLst/>
                <a:latin typeface="Verdana" pitchFamily="34" charset="0"/>
              </a:rPr>
              <a:t>the data of customs databases </a:t>
            </a:r>
            <a:r>
              <a:rPr lang="en-GB" sz="3600" b="1" dirty="0">
                <a:solidFill>
                  <a:srgbClr val="FF0000"/>
                </a:solidFill>
                <a:effectLst/>
                <a:latin typeface="Verdana" pitchFamily="34" charset="0"/>
              </a:rPr>
              <a:t>looking for risk </a:t>
            </a:r>
            <a:r>
              <a:rPr lang="en-GB" sz="3600" b="1" dirty="0" smtClean="0">
                <a:solidFill>
                  <a:srgbClr val="FF0000"/>
                </a:solidFill>
                <a:effectLst/>
                <a:latin typeface="Verdana" pitchFamily="34" charset="0"/>
              </a:rPr>
              <a:t>indicators</a:t>
            </a:r>
            <a:endParaRPr lang="en-GB" sz="3600" dirty="0">
              <a:solidFill>
                <a:srgbClr val="FFFF00"/>
              </a:solidFill>
              <a:effectLst/>
              <a:latin typeface="Verdana" pitchFamily="34" charset="0"/>
            </a:endParaRPr>
          </a:p>
          <a:p>
            <a:pPr algn="ctr">
              <a:lnSpc>
                <a:spcPct val="90000"/>
              </a:lnSpc>
              <a:buFont typeface="Wingdings" pitchFamily="2" charset="2"/>
              <a:buChar char="§"/>
            </a:pPr>
            <a:endParaRPr lang="hu-HU" sz="3600" dirty="0" smtClean="0">
              <a:solidFill>
                <a:srgbClr val="FFFF00"/>
              </a:solidFill>
              <a:effectLst/>
              <a:latin typeface="Verdana" pitchFamily="34" charset="0"/>
            </a:endParaRPr>
          </a:p>
          <a:p>
            <a:pPr algn="ctr">
              <a:lnSpc>
                <a:spcPct val="90000"/>
              </a:lnSpc>
              <a:buFont typeface="Wingdings" pitchFamily="2" charset="2"/>
              <a:buChar char="§"/>
            </a:pPr>
            <a:r>
              <a:rPr lang="en-GB" sz="3600" dirty="0" smtClean="0">
                <a:solidFill>
                  <a:srgbClr val="FFFF00"/>
                </a:solidFill>
                <a:effectLst/>
                <a:latin typeface="Verdana" pitchFamily="34" charset="0"/>
              </a:rPr>
              <a:t>cooperation </a:t>
            </a:r>
            <a:r>
              <a:rPr lang="en-GB" sz="3600" dirty="0">
                <a:solidFill>
                  <a:srgbClr val="FFFF00"/>
                </a:solidFill>
                <a:effectLst/>
                <a:latin typeface="Verdana" pitchFamily="34" charset="0"/>
              </a:rPr>
              <a:t>with international organization </a:t>
            </a:r>
            <a:r>
              <a:rPr lang="hu-HU" sz="3600" dirty="0" smtClean="0">
                <a:solidFill>
                  <a:srgbClr val="FFFF00"/>
                </a:solidFill>
                <a:effectLst/>
                <a:latin typeface="Verdana" pitchFamily="34" charset="0"/>
              </a:rPr>
              <a:t>…</a:t>
            </a:r>
            <a:endParaRPr lang="en-GB" sz="3600" dirty="0">
              <a:solidFill>
                <a:srgbClr val="FFFF00"/>
              </a:solidFill>
              <a:effectLst/>
              <a:latin typeface="Verdana" pitchFamily="34" charset="0"/>
            </a:endParaRPr>
          </a:p>
          <a:p>
            <a:pPr>
              <a:lnSpc>
                <a:spcPct val="90000"/>
              </a:lnSpc>
            </a:pPr>
            <a:endParaRPr lang="en-GB" sz="2400" dirty="0">
              <a:solidFill>
                <a:srgbClr val="FFFF00"/>
              </a:solidFill>
              <a:effectLst/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421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906838"/>
            <a:ext cx="9144000" cy="297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179" name="Dia számának helye 1"/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/>
            <a:fld id="{F6390F59-F294-4D2C-924C-F436C72D50A8}" type="slidenum">
              <a:rPr lang="hu-HU" sz="1400">
                <a:solidFill>
                  <a:prstClr val="black"/>
                </a:solidFill>
                <a:latin typeface="Arial" pitchFamily="34" charset="0"/>
              </a:rPr>
              <a:pPr algn="r"/>
              <a:t>8</a:t>
            </a:fld>
            <a:endParaRPr lang="hu-HU" sz="140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0180" name="Téglalap 3"/>
          <p:cNvSpPr>
            <a:spLocks noChangeArrowheads="1"/>
          </p:cNvSpPr>
          <p:nvPr/>
        </p:nvSpPr>
        <p:spPr bwMode="auto">
          <a:xfrm>
            <a:off x="228600" y="1689100"/>
            <a:ext cx="8915400" cy="420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ts val="1800"/>
              </a:lnSpc>
            </a:pPr>
            <a:endParaRPr lang="en-US" sz="2400" b="1" dirty="0">
              <a:solidFill>
                <a:prstClr val="black"/>
              </a:solidFill>
              <a:latin typeface="Arial" pitchFamily="34" charset="0"/>
              <a:cs typeface="Times New Roman" pitchFamily="18" charset="0"/>
            </a:endParaRP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r>
              <a:rPr lang="hu-HU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EUROPOL</a:t>
            </a: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endParaRPr lang="en-US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r>
              <a:rPr lang="hu-HU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INTERPOL</a:t>
            </a: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endParaRPr lang="en-US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r>
              <a:rPr lang="hu-HU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EUROJUST</a:t>
            </a: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endParaRPr lang="en-US" sz="24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r>
              <a:rPr lang="hu-HU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European Anti-Fraud Office (OLAF)</a:t>
            </a:r>
            <a:endParaRPr lang="hu-HU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endParaRPr lang="en-US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r>
              <a:rPr lang="hu-HU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World Customs Organization / RILO Offices</a:t>
            </a: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endParaRPr lang="en-US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r>
              <a:rPr lang="en-US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Southeast European </a:t>
            </a:r>
            <a:r>
              <a:rPr lang="hu-HU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Law </a:t>
            </a:r>
            <a:r>
              <a:rPr lang="en-GB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Enforcement</a:t>
            </a:r>
            <a:r>
              <a:rPr lang="hu-HU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Center</a:t>
            </a:r>
            <a:r>
              <a:rPr lang="en-US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hu-HU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</a:t>
            </a:r>
            <a:r>
              <a:rPr lang="hu-HU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en-US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hu-HU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endParaRPr lang="hu-HU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r>
              <a:rPr lang="hu-HU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Custom Cooperation Working Party of the European </a:t>
            </a:r>
            <a:r>
              <a:rPr lang="en-GB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Council</a:t>
            </a:r>
            <a:endParaRPr lang="hu-HU" sz="24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endParaRPr lang="hu-HU" sz="24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r>
              <a:rPr lang="hu-HU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hu-HU" sz="2400" i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LEAs</a:t>
            </a:r>
            <a:endParaRPr lang="hu-HU" sz="24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endParaRPr lang="hu-HU" sz="24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1800"/>
              </a:lnSpc>
              <a:buFont typeface="Wingdings" pitchFamily="2" charset="2"/>
              <a:buChar char="q"/>
            </a:pPr>
            <a:r>
              <a:rPr lang="hu-HU" sz="2400" i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 …</a:t>
            </a:r>
            <a:endParaRPr lang="en-US" sz="2400" i="1" dirty="0">
              <a:solidFill>
                <a:prstClr val="black"/>
              </a:solidFill>
              <a:latin typeface="Arial" pitchFamily="34" charset="0"/>
              <a:cs typeface="Times New Roman" pitchFamily="18" charset="0"/>
            </a:endParaRPr>
          </a:p>
        </p:txBody>
      </p:sp>
      <p:sp>
        <p:nvSpPr>
          <p:cNvPr id="50181" name="Rectangle 2"/>
          <p:cNvSpPr txBox="1">
            <a:spLocks/>
          </p:cNvSpPr>
          <p:nvPr/>
        </p:nvSpPr>
        <p:spPr bwMode="auto">
          <a:xfrm>
            <a:off x="1023937" y="188640"/>
            <a:ext cx="757872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/>
            <a:r>
              <a:rPr lang="en-GB" sz="4400" dirty="0" smtClean="0">
                <a:solidFill>
                  <a:srgbClr val="376092"/>
                </a:solidFill>
                <a:latin typeface="Times New Roman" pitchFamily="18" charset="0"/>
                <a:cs typeface="Times New Roman" pitchFamily="18" charset="0"/>
              </a:rPr>
              <a:t>Criminal cooperation – International Partners </a:t>
            </a:r>
            <a:endParaRPr lang="en-GB" sz="4400" dirty="0">
              <a:solidFill>
                <a:srgbClr val="37609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0182" name="Picture 2" descr="http://www.saferinternetday.org/image/journal/article?img_id=120928&amp;t=132826989127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6045200"/>
            <a:ext cx="324008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3" name="Picture 4" descr="http://upload.wikimedia.org/wikipedia/en/6/60/Interpol_logo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92500" y="5732463"/>
            <a:ext cx="728663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4" name="Picture 6" descr="http://upload.wikimedia.org/wikipedia/en/thumb/6/65/Eurojust_logo.svg/200px-Eurojust_logo.svg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7538" y="5881688"/>
            <a:ext cx="771525" cy="804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5" name="Picture 8" descr="http://www.integrationpoint.com/globaltradenews/wp-content/uploads/2011/02/WCO-small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907338" y="5908675"/>
            <a:ext cx="1162050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6" name="Picture 11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04025" y="5797550"/>
            <a:ext cx="1020763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7" name="Picture 13" descr="http://2.bp.blogspot.com/_WxRCvMGXb2g/S2rmLUB4Z4I/AAAAAAAACgw/dFZtG2Ztrts/s400/OLAF++Logo+02.gi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435600" y="5943600"/>
            <a:ext cx="1254125" cy="62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5256605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28625" y="571500"/>
            <a:ext cx="8229600" cy="1139825"/>
          </a:xfrm>
        </p:spPr>
        <p:txBody>
          <a:bodyPr anchorCtr="1"/>
          <a:lstStyle/>
          <a:p>
            <a:r>
              <a:rPr lang="hu-HU" sz="4000" b="1">
                <a:latin typeface="Verdana" pitchFamily="34" charset="0"/>
              </a:rPr>
              <a:t>Customs database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625" y="2327275"/>
            <a:ext cx="8358188" cy="2887663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solidFill>
                  <a:srgbClr val="FFFF00"/>
                </a:solidFill>
                <a:latin typeface="Verdana" pitchFamily="34" charset="0"/>
              </a:rPr>
              <a:t>Import and export customs declarations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solidFill>
                  <a:srgbClr val="FFFF00"/>
                </a:solidFill>
                <a:latin typeface="Verdana" pitchFamily="34" charset="0"/>
              </a:rPr>
              <a:t>Common charges (import duties, taxes etc.) </a:t>
            </a:r>
            <a:endParaRPr lang="hu-HU" dirty="0" smtClean="0">
              <a:solidFill>
                <a:srgbClr val="FFFF00"/>
              </a:solidFill>
              <a:latin typeface="Verdana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hu-HU" dirty="0" smtClean="0">
                <a:solidFill>
                  <a:srgbClr val="FFFF00"/>
                </a:solidFill>
                <a:latin typeface="Verdana" pitchFamily="34" charset="0"/>
              </a:rPr>
              <a:t>COPIS, EDB, etc.</a:t>
            </a:r>
            <a:endParaRPr lang="en-GB" dirty="0" smtClean="0">
              <a:solidFill>
                <a:srgbClr val="FFFF00"/>
              </a:solidFill>
              <a:latin typeface="Verdana" pitchFamily="34" charset="0"/>
            </a:endParaRPr>
          </a:p>
          <a:p>
            <a:pPr>
              <a:buFont typeface="Wingdings" pitchFamily="2" charset="2"/>
              <a:buChar char="§"/>
            </a:pPr>
            <a:endParaRPr lang="hu-HU" dirty="0">
              <a:solidFill>
                <a:srgbClr val="FFFF00"/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hu-HU" dirty="0" smtClean="0">
                <a:latin typeface="Verdana" pitchFamily="34" charset="0"/>
              </a:rPr>
              <a:t>Trend…</a:t>
            </a:r>
            <a:endParaRPr lang="en-GB" dirty="0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530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églalap 2"/>
          <p:cNvSpPr/>
          <p:nvPr/>
        </p:nvSpPr>
        <p:spPr>
          <a:xfrm>
            <a:off x="251520" y="225514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 smtClean="0">
                <a:latin typeface="Calibri" pitchFamily="34" charset="0"/>
              </a:rPr>
              <a:t>After risk analysing...</a:t>
            </a:r>
            <a:r>
              <a:rPr lang="hu-HU" sz="3600" dirty="0" smtClean="0">
                <a:latin typeface="Calibri" pitchFamily="34" charset="0"/>
              </a:rPr>
              <a:t> </a:t>
            </a:r>
            <a:endParaRPr lang="en-GB" sz="3600" dirty="0">
              <a:latin typeface="Calibri" pitchFamily="34" charset="0"/>
            </a:endParaRPr>
          </a:p>
        </p:txBody>
      </p:sp>
      <p:sp>
        <p:nvSpPr>
          <p:cNvPr id="4" name="Téglalap 3"/>
          <p:cNvSpPr/>
          <p:nvPr/>
        </p:nvSpPr>
        <p:spPr>
          <a:xfrm>
            <a:off x="827584" y="661295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hu-HU" sz="3600" dirty="0" smtClean="0">
                <a:latin typeface="Calibri" pitchFamily="34" charset="0"/>
              </a:rPr>
              <a:t>                                               </a:t>
            </a:r>
            <a:r>
              <a:rPr lang="en-GB" sz="3600" dirty="0" smtClean="0">
                <a:latin typeface="Calibri" pitchFamily="34" charset="0"/>
              </a:rPr>
              <a:t>...maybe</a:t>
            </a:r>
            <a:endParaRPr lang="en-GB" sz="36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latin typeface="Verdana" pitchFamily="34" charset="0"/>
              </a:rPr>
              <a:t>On the road…</a:t>
            </a:r>
            <a:endParaRPr lang="en-GB" dirty="0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9800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28625" y="571500"/>
            <a:ext cx="8229600" cy="1139825"/>
          </a:xfrm>
        </p:spPr>
        <p:txBody>
          <a:bodyPr anchorCtr="1"/>
          <a:lstStyle/>
          <a:p>
            <a:r>
              <a:rPr lang="en-GB" sz="4000" b="1" dirty="0" smtClean="0">
                <a:latin typeface="Verdana" pitchFamily="34" charset="0"/>
              </a:rPr>
              <a:t>Customs challenge</a:t>
            </a:r>
            <a:endParaRPr lang="en-GB" sz="4000" b="1" dirty="0">
              <a:latin typeface="Verdana" pitchFamily="34" charset="0"/>
            </a:endParaRP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625" y="2327275"/>
            <a:ext cx="8358188" cy="3838029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solidFill>
                  <a:srgbClr val="FFFF00"/>
                </a:solidFill>
                <a:latin typeface="Verdana" pitchFamily="34" charset="0"/>
              </a:rPr>
              <a:t>No pre-arrival information</a:t>
            </a:r>
            <a:r>
              <a:rPr lang="hu-HU" dirty="0" smtClean="0">
                <a:solidFill>
                  <a:srgbClr val="FFFF00"/>
                </a:solidFill>
                <a:latin typeface="Verdana" pitchFamily="34" charset="0"/>
              </a:rPr>
              <a:t>- 24/7</a:t>
            </a:r>
            <a:endParaRPr lang="en-GB" dirty="0" smtClean="0">
              <a:solidFill>
                <a:srgbClr val="FFFF00"/>
              </a:solidFill>
              <a:latin typeface="Verdana" pitchFamily="34" charset="0"/>
            </a:endParaRPr>
          </a:p>
          <a:p>
            <a:pPr>
              <a:buFont typeface="Wingdings" pitchFamily="2" charset="2"/>
              <a:buChar char="§"/>
            </a:pPr>
            <a:endParaRPr lang="en-GB" dirty="0" smtClean="0">
              <a:solidFill>
                <a:srgbClr val="FFFF00"/>
              </a:solidFill>
              <a:latin typeface="Verdana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solidFill>
                  <a:srgbClr val="FFFF00"/>
                </a:solidFill>
                <a:latin typeface="Verdana" pitchFamily="34" charset="0"/>
              </a:rPr>
              <a:t>„sacrificial” truck to Customs - lost 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solidFill>
                <a:srgbClr val="FFFF00"/>
              </a:solidFill>
              <a:latin typeface="Verdana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solidFill>
                  <a:srgbClr val="FFFF00"/>
                </a:solidFill>
                <a:latin typeface="Verdana" pitchFamily="34" charset="0"/>
              </a:rPr>
              <a:t>Time pressure: summer</a:t>
            </a:r>
            <a:r>
              <a:rPr lang="hu-HU" dirty="0" smtClean="0">
                <a:solidFill>
                  <a:srgbClr val="FFFF00"/>
                </a:solidFill>
                <a:latin typeface="Verdana" pitchFamily="34" charset="0"/>
              </a:rPr>
              <a:t> </a:t>
            </a:r>
            <a:r>
              <a:rPr lang="hu-HU" dirty="0" err="1" smtClean="0">
                <a:solidFill>
                  <a:srgbClr val="FFFF00"/>
                </a:solidFill>
                <a:latin typeface="Verdana" pitchFamily="34" charset="0"/>
              </a:rPr>
              <a:t>time</a:t>
            </a:r>
            <a:r>
              <a:rPr lang="en-GB" dirty="0" smtClean="0">
                <a:solidFill>
                  <a:srgbClr val="FFFF00"/>
                </a:solidFill>
                <a:latin typeface="Verdana" pitchFamily="34" charset="0"/>
              </a:rPr>
              <a:t> or other reason</a:t>
            </a:r>
            <a:r>
              <a:rPr lang="hu-HU" dirty="0" smtClean="0">
                <a:solidFill>
                  <a:srgbClr val="FFFF00"/>
                </a:solidFill>
                <a:latin typeface="Verdana" pitchFamily="34" charset="0"/>
              </a:rPr>
              <a:t> </a:t>
            </a:r>
            <a:endParaRPr lang="en-GB" dirty="0" smtClean="0">
              <a:solidFill>
                <a:srgbClr val="FFFF00"/>
              </a:solidFill>
              <a:latin typeface="Verdana" pitchFamily="34" charset="0"/>
            </a:endParaRPr>
          </a:p>
          <a:p>
            <a:pPr>
              <a:buFont typeface="Wingdings" pitchFamily="2" charset="2"/>
              <a:buChar char="§"/>
            </a:pPr>
            <a:endParaRPr lang="hu-HU" dirty="0">
              <a:solidFill>
                <a:srgbClr val="FFFF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8746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hu-HU" dirty="0" err="1" smtClean="0">
                <a:latin typeface="Verdana" pitchFamily="34" charset="0"/>
              </a:rPr>
              <a:t>Case</a:t>
            </a:r>
            <a:r>
              <a:rPr lang="hu-HU" dirty="0" smtClean="0">
                <a:latin typeface="Verdana" pitchFamily="34" charset="0"/>
              </a:rPr>
              <a:t> </a:t>
            </a:r>
            <a:r>
              <a:rPr lang="hu-HU" dirty="0" err="1" smtClean="0">
                <a:latin typeface="Verdana" pitchFamily="34" charset="0"/>
              </a:rPr>
              <a:t>Study</a:t>
            </a:r>
            <a:r>
              <a:rPr lang="hu-HU" dirty="0" smtClean="0">
                <a:latin typeface="Verdana" pitchFamily="34" charset="0"/>
              </a:rPr>
              <a:t> I.</a:t>
            </a:r>
            <a:endParaRPr lang="en-GB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000" dirty="0" smtClean="0"/>
              <a:t>Procedure</a:t>
            </a:r>
            <a:endParaRPr lang="en-GB" sz="5000" dirty="0"/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sz="3600" dirty="0" smtClean="0">
                <a:solidFill>
                  <a:srgbClr val="FFFF00"/>
                </a:solidFill>
                <a:latin typeface="Verdana" pitchFamily="34" charset="0"/>
              </a:rPr>
              <a:t>Inform representative of Nivea</a:t>
            </a:r>
          </a:p>
          <a:p>
            <a:pPr algn="ctr"/>
            <a:endParaRPr lang="en-GB" sz="3600" dirty="0" smtClean="0">
              <a:solidFill>
                <a:srgbClr val="FFFF00"/>
              </a:solidFill>
              <a:latin typeface="Verdana" pitchFamily="34" charset="0"/>
            </a:endParaRPr>
          </a:p>
          <a:p>
            <a:pPr algn="ctr"/>
            <a:endParaRPr lang="en-GB" sz="3600" dirty="0" smtClean="0">
              <a:solidFill>
                <a:srgbClr val="FFFF00"/>
              </a:solidFill>
              <a:latin typeface="Verdana" pitchFamily="34" charset="0"/>
            </a:endParaRPr>
          </a:p>
          <a:p>
            <a:pPr algn="ctr"/>
            <a:r>
              <a:rPr lang="en-GB" sz="3600" dirty="0" smtClean="0">
                <a:solidFill>
                  <a:srgbClr val="FFFF00"/>
                </a:solidFill>
                <a:latin typeface="Verdana" pitchFamily="34" charset="0"/>
              </a:rPr>
              <a:t>Representative ask action by </a:t>
            </a:r>
            <a:r>
              <a:rPr lang="hu-HU" sz="3600" dirty="0" smtClean="0">
                <a:solidFill>
                  <a:srgbClr val="FFFF00"/>
                </a:solidFill>
                <a:latin typeface="Verdana" pitchFamily="34" charset="0"/>
              </a:rPr>
              <a:t>608</a:t>
            </a:r>
            <a:r>
              <a:rPr lang="en-GB" sz="3600" dirty="0" smtClean="0">
                <a:solidFill>
                  <a:srgbClr val="FFFF00"/>
                </a:solidFill>
                <a:latin typeface="Verdana" pitchFamily="34" charset="0"/>
              </a:rPr>
              <a:t>/20</a:t>
            </a:r>
            <a:r>
              <a:rPr lang="hu-HU" sz="3600" dirty="0" smtClean="0">
                <a:solidFill>
                  <a:srgbClr val="FFFF00"/>
                </a:solidFill>
                <a:latin typeface="Verdana" pitchFamily="34" charset="0"/>
              </a:rPr>
              <a:t>1</a:t>
            </a:r>
            <a:r>
              <a:rPr lang="en-GB" sz="3600" dirty="0" smtClean="0">
                <a:solidFill>
                  <a:srgbClr val="FFFF00"/>
                </a:solidFill>
                <a:latin typeface="Verdana" pitchFamily="34" charset="0"/>
              </a:rPr>
              <a:t>3 EU</a:t>
            </a:r>
          </a:p>
          <a:p>
            <a:pPr algn="ctr"/>
            <a:endParaRPr lang="en-GB" sz="3600" dirty="0" smtClean="0">
              <a:solidFill>
                <a:srgbClr val="FFFF00"/>
              </a:solidFill>
              <a:latin typeface="Verdana" pitchFamily="34" charset="0"/>
            </a:endParaRPr>
          </a:p>
          <a:p>
            <a:pPr algn="ctr"/>
            <a:r>
              <a:rPr lang="en-GB" sz="3600" dirty="0" smtClean="0">
                <a:solidFill>
                  <a:srgbClr val="FFFF00"/>
                </a:solidFill>
                <a:latin typeface="Verdana" pitchFamily="34" charset="0"/>
              </a:rPr>
              <a:t>Goods had been sent into </a:t>
            </a:r>
            <a:r>
              <a:rPr lang="hu-HU" sz="3600" dirty="0" smtClean="0">
                <a:solidFill>
                  <a:srgbClr val="FFFF00"/>
                </a:solidFill>
                <a:latin typeface="Verdana" pitchFamily="34" charset="0"/>
              </a:rPr>
              <a:t>WH</a:t>
            </a:r>
            <a:endParaRPr lang="en-GB" sz="3600" dirty="0">
              <a:solidFill>
                <a:srgbClr val="FFFF00"/>
              </a:solidFill>
              <a:latin typeface="Verdana" pitchFamily="34" charset="0"/>
            </a:endParaRPr>
          </a:p>
        </p:txBody>
      </p:sp>
      <p:sp>
        <p:nvSpPr>
          <p:cNvPr id="50180" name="AutoShape 4"/>
          <p:cNvSpPr>
            <a:spLocks noChangeArrowheads="1"/>
          </p:cNvSpPr>
          <p:nvPr/>
        </p:nvSpPr>
        <p:spPr bwMode="auto">
          <a:xfrm>
            <a:off x="4356100" y="2349500"/>
            <a:ext cx="576263" cy="1295400"/>
          </a:xfrm>
          <a:prstGeom prst="downArrow">
            <a:avLst>
              <a:gd name="adj1" fmla="val 50000"/>
              <a:gd name="adj2" fmla="val 56198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hu-HU"/>
          </a:p>
        </p:txBody>
      </p:sp>
      <p:sp>
        <p:nvSpPr>
          <p:cNvPr id="50181" name="AutoShape 5"/>
          <p:cNvSpPr>
            <a:spLocks noChangeArrowheads="1"/>
          </p:cNvSpPr>
          <p:nvPr/>
        </p:nvSpPr>
        <p:spPr bwMode="auto">
          <a:xfrm>
            <a:off x="4427538" y="4868863"/>
            <a:ext cx="433387" cy="647700"/>
          </a:xfrm>
          <a:prstGeom prst="downArrow">
            <a:avLst>
              <a:gd name="adj1" fmla="val 50000"/>
              <a:gd name="adj2" fmla="val 3736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hu-HU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hu-HU" sz="5000" dirty="0"/>
              <a:t>NTCA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hu-HU" sz="3600"/>
              <a:t>Action took by application of rightholder’s representative</a:t>
            </a:r>
          </a:p>
          <a:p>
            <a:pPr algn="ctr"/>
            <a:endParaRPr lang="hu-HU" sz="3600"/>
          </a:p>
          <a:p>
            <a:pPr algn="ctr"/>
            <a:endParaRPr lang="hu-HU" sz="3600"/>
          </a:p>
          <a:p>
            <a:pPr algn="ctr"/>
            <a:endParaRPr lang="hu-HU" sz="3600"/>
          </a:p>
          <a:p>
            <a:pPr algn="ctr"/>
            <a:endParaRPr lang="hu-HU" sz="3600"/>
          </a:p>
          <a:p>
            <a:pPr algn="ctr"/>
            <a:r>
              <a:rPr lang="hu-HU" sz="3600"/>
              <a:t>Court case</a:t>
            </a:r>
          </a:p>
        </p:txBody>
      </p:sp>
      <p:sp>
        <p:nvSpPr>
          <p:cNvPr id="51204" name="AutoShape 4"/>
          <p:cNvSpPr>
            <a:spLocks noChangeArrowheads="1"/>
          </p:cNvSpPr>
          <p:nvPr/>
        </p:nvSpPr>
        <p:spPr bwMode="auto">
          <a:xfrm>
            <a:off x="4284663" y="2997200"/>
            <a:ext cx="1079500" cy="2376488"/>
          </a:xfrm>
          <a:prstGeom prst="downArrow">
            <a:avLst>
              <a:gd name="adj1" fmla="val 50000"/>
              <a:gd name="adj2" fmla="val 5503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hu-H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hu-HU" dirty="0" smtClean="0"/>
              <a:t>Airport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768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/>
          </p:cNvSpPr>
          <p:nvPr>
            <p:ph type="title"/>
          </p:nvPr>
        </p:nvSpPr>
        <p:spPr>
          <a:xfrm>
            <a:off x="454025" y="204788"/>
            <a:ext cx="8689975" cy="1063625"/>
          </a:xfrm>
        </p:spPr>
        <p:txBody>
          <a:bodyPr/>
          <a:lstStyle/>
          <a:p>
            <a:r>
              <a:rPr lang="hu-HU" sz="3600" b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</a:t>
            </a:r>
            <a:r>
              <a:rPr lang="en-GB" sz="3600" b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he task</a:t>
            </a:r>
            <a:r>
              <a:rPr lang="hu-HU" sz="3600" b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…</a:t>
            </a:r>
            <a:endParaRPr lang="en-GB" sz="3600" b="1" dirty="0" smtClean="0">
              <a:solidFill>
                <a:srgbClr val="FFFF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3252" name="Rectangle 4"/>
          <p:cNvSpPr>
            <a:spLocks noGrp="1"/>
          </p:cNvSpPr>
          <p:nvPr>
            <p:ph type="body" sz="half" idx="1"/>
          </p:nvPr>
        </p:nvSpPr>
        <p:spPr>
          <a:xfrm>
            <a:off x="454025" y="1897063"/>
            <a:ext cx="4219575" cy="4257675"/>
          </a:xfrm>
          <a:noFill/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Font typeface="Wingdings" pitchFamily="2" charset="2"/>
              <a:buChar char="Ø"/>
            </a:pPr>
            <a:r>
              <a:rPr lang="hu-HU" sz="2800" dirty="0" smtClean="0">
                <a:solidFill>
                  <a:srgbClr val="FFFF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2800" dirty="0" smtClean="0">
                <a:solidFill>
                  <a:srgbClr val="FFFF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half a million   </a:t>
            </a:r>
            <a:r>
              <a:rPr lang="hu-HU" sz="2800" dirty="0" smtClean="0">
                <a:solidFill>
                  <a:srgbClr val="FFFF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hu-HU" sz="28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en-GB" sz="2800" dirty="0" smtClean="0">
                <a:solidFill>
                  <a:srgbClr val="FFFF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consignments a year</a:t>
            </a:r>
          </a:p>
          <a:p>
            <a:pPr marL="0" indent="0">
              <a:lnSpc>
                <a:spcPct val="90000"/>
              </a:lnSpc>
              <a:buFont typeface="Wingdings" pitchFamily="2" charset="2"/>
              <a:buChar char="Ø"/>
            </a:pPr>
            <a:endParaRPr lang="hu-HU" sz="2800" dirty="0" smtClean="0">
              <a:solidFill>
                <a:srgbClr val="FFFF00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lnSpc>
                <a:spcPct val="90000"/>
              </a:lnSpc>
              <a:buFont typeface="Wingdings" pitchFamily="2" charset="2"/>
              <a:buChar char="Ø"/>
            </a:pPr>
            <a:r>
              <a:rPr lang="hu-HU" sz="2800" dirty="0" smtClean="0">
                <a:solidFill>
                  <a:srgbClr val="FFFF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2800" dirty="0" smtClean="0">
                <a:solidFill>
                  <a:srgbClr val="FFFF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15 million parcels</a:t>
            </a:r>
          </a:p>
          <a:p>
            <a:pPr marL="0" indent="0">
              <a:lnSpc>
                <a:spcPct val="90000"/>
              </a:lnSpc>
              <a:buFont typeface="Wingdings" pitchFamily="2" charset="2"/>
              <a:buChar char="Ø"/>
            </a:pPr>
            <a:endParaRPr lang="en-GB" sz="2800" dirty="0" smtClean="0">
              <a:solidFill>
                <a:srgbClr val="FFFF00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2800" dirty="0" smtClean="0">
                <a:solidFill>
                  <a:srgbClr val="FFFF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 2-3 % for selection</a:t>
            </a:r>
          </a:p>
          <a:p>
            <a:pPr marL="0" indent="0">
              <a:lnSpc>
                <a:spcPct val="90000"/>
              </a:lnSpc>
            </a:pPr>
            <a:endParaRPr lang="en-GB" sz="2800" dirty="0" smtClean="0">
              <a:solidFill>
                <a:srgbClr val="FFFF00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lnSpc>
                <a:spcPct val="90000"/>
              </a:lnSpc>
            </a:pPr>
            <a:endParaRPr lang="en-GB" sz="2800" dirty="0" smtClean="0">
              <a:solidFill>
                <a:srgbClr val="FFFF00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lnSpc>
                <a:spcPct val="90000"/>
              </a:lnSpc>
            </a:pPr>
            <a:endParaRPr lang="en-GB" sz="2800" dirty="0" smtClean="0">
              <a:solidFill>
                <a:srgbClr val="FFFF00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lnSpc>
                <a:spcPct val="90000"/>
              </a:lnSpc>
            </a:pPr>
            <a:endParaRPr lang="en-GB" sz="2800" dirty="0" smtClean="0">
              <a:solidFill>
                <a:srgbClr val="FFFF00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sz="2800" dirty="0" smtClean="0">
                <a:solidFill>
                  <a:srgbClr val="FFFF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one officer</a:t>
            </a:r>
            <a:r>
              <a:rPr lang="hu-HU" sz="2800" dirty="0" smtClean="0">
                <a:solidFill>
                  <a:srgbClr val="FFFF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hu-HU" sz="2800" dirty="0" err="1" smtClean="0">
                <a:solidFill>
                  <a:srgbClr val="FFFF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tour</a:t>
            </a:r>
            <a:endParaRPr lang="en-GB" sz="2800" dirty="0" smtClean="0">
              <a:solidFill>
                <a:srgbClr val="FFFF00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" name="Tartalom helye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10189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3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3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532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32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532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532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32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532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5325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Couriers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2971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936625"/>
          </a:xfrm>
          <a:ln/>
        </p:spPr>
        <p:txBody>
          <a:bodyPr lIns="92160" tIns="46080" rIns="92160" bIns="46080" anchor="b"/>
          <a:lstStyle/>
          <a:p>
            <a:pPr defTabSz="449263">
              <a:lnSpc>
                <a:spcPct val="95000"/>
              </a:lnSpc>
              <a:buClr>
                <a:srgbClr val="0000FF"/>
              </a:buCl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hu-HU">
                <a:solidFill>
                  <a:srgbClr val="FFFF00"/>
                </a:solidFill>
                <a:latin typeface="Verdana" pitchFamily="34" charset="0"/>
              </a:rPr>
              <a:t>Couriers</a:t>
            </a:r>
            <a:endParaRPr lang="en-GB">
              <a:solidFill>
                <a:srgbClr val="FFFF00"/>
              </a:solidFill>
              <a:latin typeface="Verdana" pitchFamily="34" charset="0"/>
            </a:endParaRP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160" tIns="46080" rIns="92160" bIns="46080"/>
          <a:lstStyle/>
          <a:p>
            <a:pPr marL="341313" indent="-341313" defTabSz="449263">
              <a:spcBef>
                <a:spcPts val="600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en-GB" dirty="0" smtClean="0">
              <a:solidFill>
                <a:srgbClr val="FFFF00"/>
              </a:solidFill>
              <a:latin typeface="Verdana" pitchFamily="34" charset="0"/>
            </a:endParaRPr>
          </a:p>
          <a:p>
            <a:pPr marL="341313" indent="-341313" defTabSz="449263">
              <a:spcBef>
                <a:spcPts val="600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dirty="0" smtClean="0">
                <a:solidFill>
                  <a:srgbClr val="FFFF00"/>
                </a:solidFill>
                <a:latin typeface="Verdana" pitchFamily="34" charset="0"/>
              </a:rPr>
              <a:t>Data of incoming craft will send to customs office</a:t>
            </a:r>
            <a:endParaRPr lang="en-GB" dirty="0">
              <a:solidFill>
                <a:srgbClr val="FFFF00"/>
              </a:solidFill>
              <a:latin typeface="Verdana" pitchFamily="34" charset="0"/>
            </a:endParaRPr>
          </a:p>
          <a:p>
            <a:pPr marL="341313" indent="-341313" defTabSz="449263">
              <a:spcBef>
                <a:spcPts val="1500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dirty="0" smtClean="0">
                <a:solidFill>
                  <a:srgbClr val="FFFF00"/>
                </a:solidFill>
                <a:latin typeface="Verdana" pitchFamily="34" charset="0"/>
              </a:rPr>
              <a:t>Analysing of data ( electronically method )</a:t>
            </a:r>
          </a:p>
          <a:p>
            <a:pPr marL="341313" indent="-341313" defTabSz="449263">
              <a:spcBef>
                <a:spcPts val="1500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dirty="0" smtClean="0">
                <a:solidFill>
                  <a:srgbClr val="FFFF00"/>
                </a:solidFill>
                <a:latin typeface="Verdana" pitchFamily="34" charset="0"/>
              </a:rPr>
              <a:t>First check in customs database (origin, provenance, etc.)</a:t>
            </a:r>
            <a:endParaRPr lang="en-GB" dirty="0">
              <a:solidFill>
                <a:srgbClr val="FFFF00"/>
              </a:solidFill>
              <a:latin typeface="Verdana" pitchFamily="34" charset="0"/>
            </a:endParaRPr>
          </a:p>
          <a:p>
            <a:pPr marL="341313" indent="-341313" defTabSz="449263">
              <a:spcBef>
                <a:spcPts val="600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en-GB" dirty="0">
              <a:solidFill>
                <a:srgbClr val="FFFF00"/>
              </a:solidFill>
              <a:latin typeface="Verdana" pitchFamily="34" charset="0"/>
            </a:endParaRPr>
          </a:p>
        </p:txBody>
      </p:sp>
      <p:grpSp>
        <p:nvGrpSpPr>
          <p:cNvPr id="30724" name="Group 4"/>
          <p:cNvGrpSpPr>
            <a:grpSpLocks/>
          </p:cNvGrpSpPr>
          <p:nvPr/>
        </p:nvGrpSpPr>
        <p:grpSpPr bwMode="auto">
          <a:xfrm>
            <a:off x="228600" y="4724400"/>
            <a:ext cx="4191000" cy="2133600"/>
            <a:chOff x="144" y="2976"/>
            <a:chExt cx="2640" cy="1344"/>
          </a:xfrm>
        </p:grpSpPr>
        <p:sp>
          <p:nvSpPr>
            <p:cNvPr id="30725" name="AutoShape 5"/>
            <p:cNvSpPr>
              <a:spLocks noChangeArrowheads="1"/>
            </p:cNvSpPr>
            <p:nvPr/>
          </p:nvSpPr>
          <p:spPr bwMode="auto">
            <a:xfrm>
              <a:off x="144" y="2976"/>
              <a:ext cx="2640" cy="1344"/>
            </a:xfrm>
            <a:prstGeom prst="roundRect">
              <a:avLst>
                <a:gd name="adj" fmla="val 74"/>
              </a:avLst>
            </a:prstGeom>
            <a:noFill/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hu-HU">
                <a:solidFill>
                  <a:srgbClr val="FFFFFF"/>
                </a:solidFill>
              </a:endParaRPr>
            </a:p>
          </p:txBody>
        </p:sp>
        <p:sp>
          <p:nvSpPr>
            <p:cNvPr id="30726" name="Text Box 6"/>
            <p:cNvSpPr txBox="1">
              <a:spLocks noChangeArrowheads="1"/>
            </p:cNvSpPr>
            <p:nvPr/>
          </p:nvSpPr>
          <p:spPr bwMode="auto">
            <a:xfrm>
              <a:off x="144" y="2976"/>
              <a:ext cx="2640" cy="2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2160" tIns="46080" rIns="92160" bIns="46080">
              <a:spAutoFit/>
            </a:bodyPr>
            <a:lstStyle/>
            <a:p>
              <a:pPr marL="341313" indent="-341313">
                <a:lnSpc>
                  <a:spcPct val="90000"/>
                </a:lnSpc>
                <a:spcBef>
                  <a:spcPts val="1500"/>
                </a:spcBef>
                <a:buClr>
                  <a:srgbClr val="FFCC66"/>
                </a:buClr>
                <a:buSzPct val="100000"/>
                <a:buFont typeface="Times New Roman" pitchFamily="18" charset="0"/>
                <a:buChar char="•"/>
                <a:tabLst>
                  <a:tab pos="341313" algn="l"/>
                  <a:tab pos="1255713" algn="l"/>
                  <a:tab pos="2170113" algn="l"/>
                  <a:tab pos="3084513" algn="l"/>
                  <a:tab pos="3998913" algn="l"/>
                  <a:tab pos="4913313" algn="l"/>
                  <a:tab pos="5827713" algn="l"/>
                  <a:tab pos="6742113" algn="l"/>
                  <a:tab pos="7656513" algn="l"/>
                  <a:tab pos="8570913" algn="l"/>
                  <a:tab pos="9485313" algn="l"/>
                  <a:tab pos="10399713" algn="l"/>
                </a:tabLst>
              </a:pPr>
              <a:endParaRPr lang="en-GB" sz="2400">
                <a:solidFill>
                  <a:srgbClr val="009999"/>
                </a:solidFill>
                <a:latin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6522508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0"/>
            <a:ext cx="8915400" cy="962025"/>
          </a:xfrm>
          <a:ln/>
        </p:spPr>
        <p:txBody>
          <a:bodyPr lIns="92160" tIns="46080" rIns="92160" bIns="46080" anchor="b"/>
          <a:lstStyle/>
          <a:p>
            <a:pPr defTabSz="449263">
              <a:lnSpc>
                <a:spcPct val="95000"/>
              </a:lnSpc>
              <a:buClr>
                <a:srgbClr val="0000FF"/>
              </a:buCl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hu-HU">
                <a:solidFill>
                  <a:srgbClr val="FFFF00"/>
                </a:solidFill>
                <a:latin typeface="Verdana" pitchFamily="34" charset="0"/>
              </a:rPr>
              <a:t>Couriers</a:t>
            </a:r>
            <a:r>
              <a:rPr lang="hu-HU" b="1" i="1">
                <a:solidFill>
                  <a:srgbClr val="0000FF"/>
                </a:solidFill>
              </a:rPr>
              <a:t> </a:t>
            </a:r>
            <a:endParaRPr lang="en-GB" b="1" i="1">
              <a:solidFill>
                <a:srgbClr val="0000FF"/>
              </a:solidFill>
            </a:endParaRP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773238"/>
            <a:ext cx="8497887" cy="5084762"/>
          </a:xfrm>
          <a:ln/>
        </p:spPr>
        <p:txBody>
          <a:bodyPr lIns="92160" tIns="46080" rIns="92160" bIns="46080"/>
          <a:lstStyle/>
          <a:p>
            <a:pPr marL="341313" indent="-341313" defTabSz="449263">
              <a:lnSpc>
                <a:spcPct val="95000"/>
              </a:lnSpc>
              <a:spcBef>
                <a:spcPts val="600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sz="3200" dirty="0" smtClean="0">
                <a:solidFill>
                  <a:srgbClr val="FFFF00"/>
                </a:solidFill>
                <a:latin typeface="Verdana" pitchFamily="34" charset="0"/>
              </a:rPr>
              <a:t>Goods select for customs examination</a:t>
            </a:r>
          </a:p>
          <a:p>
            <a:pPr marL="341313" indent="-341313" defTabSz="449263">
              <a:lnSpc>
                <a:spcPct val="95000"/>
              </a:lnSpc>
              <a:spcBef>
                <a:spcPts val="600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en-GB" sz="3200" dirty="0" smtClean="0">
              <a:solidFill>
                <a:srgbClr val="FFFF00"/>
              </a:solidFill>
              <a:latin typeface="Verdana" pitchFamily="34" charset="0"/>
            </a:endParaRPr>
          </a:p>
          <a:p>
            <a:pPr marL="341313" indent="-341313" defTabSz="449263">
              <a:lnSpc>
                <a:spcPct val="95000"/>
              </a:lnSpc>
              <a:spcBef>
                <a:spcPts val="600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sz="3200" dirty="0" smtClean="0">
                <a:solidFill>
                  <a:srgbClr val="FFFF00"/>
                </a:solidFill>
                <a:latin typeface="Verdana" pitchFamily="34" charset="0"/>
              </a:rPr>
              <a:t>Feedback for couriers</a:t>
            </a:r>
            <a:endParaRPr lang="en-GB" sz="3200" dirty="0">
              <a:solidFill>
                <a:srgbClr val="FFFF00"/>
              </a:solidFill>
              <a:latin typeface="Verdana" pitchFamily="34" charset="0"/>
            </a:endParaRPr>
          </a:p>
          <a:p>
            <a:pPr marL="341313" indent="-341313" defTabSz="449263">
              <a:lnSpc>
                <a:spcPct val="95000"/>
              </a:lnSpc>
              <a:spcBef>
                <a:spcPts val="600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en-GB" sz="3200" dirty="0" smtClean="0">
              <a:solidFill>
                <a:srgbClr val="FFFF00"/>
              </a:solidFill>
              <a:latin typeface="Verdana" pitchFamily="34" charset="0"/>
            </a:endParaRPr>
          </a:p>
          <a:p>
            <a:pPr marL="341313" indent="-341313" defTabSz="449263">
              <a:lnSpc>
                <a:spcPct val="95000"/>
              </a:lnSpc>
              <a:spcBef>
                <a:spcPts val="600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sz="3200" dirty="0" smtClean="0">
                <a:solidFill>
                  <a:srgbClr val="FFFF00"/>
                </a:solidFill>
                <a:latin typeface="Verdana" pitchFamily="34" charset="0"/>
              </a:rPr>
              <a:t>Selected items separation</a:t>
            </a:r>
          </a:p>
          <a:p>
            <a:pPr marL="341313" indent="-341313" defTabSz="449263">
              <a:lnSpc>
                <a:spcPct val="95000"/>
              </a:lnSpc>
              <a:spcBef>
                <a:spcPts val="600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en-GB" sz="3200" dirty="0" smtClean="0">
              <a:solidFill>
                <a:srgbClr val="FFFF00"/>
              </a:solidFill>
              <a:latin typeface="Verdana" pitchFamily="34" charset="0"/>
            </a:endParaRPr>
          </a:p>
          <a:p>
            <a:pPr marL="341313" indent="-341313" defTabSz="449263">
              <a:lnSpc>
                <a:spcPct val="95000"/>
              </a:lnSpc>
              <a:spcBef>
                <a:spcPts val="600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sz="3200" dirty="0" smtClean="0">
                <a:solidFill>
                  <a:srgbClr val="FFFF00"/>
                </a:solidFill>
                <a:latin typeface="Verdana" pitchFamily="34" charset="0"/>
              </a:rPr>
              <a:t>Second check (risk level,</a:t>
            </a:r>
            <a:r>
              <a:rPr lang="hu-HU" sz="3200" dirty="0" smtClean="0">
                <a:solidFill>
                  <a:srgbClr val="FFFF00"/>
                </a:solidFill>
                <a:latin typeface="Verdana" pitchFamily="34" charset="0"/>
              </a:rPr>
              <a:t> </a:t>
            </a:r>
            <a:r>
              <a:rPr lang="en-GB" sz="3200" dirty="0" smtClean="0">
                <a:solidFill>
                  <a:srgbClr val="FFFF00"/>
                </a:solidFill>
                <a:latin typeface="Verdana" pitchFamily="34" charset="0"/>
              </a:rPr>
              <a:t>goods, etc.) </a:t>
            </a:r>
            <a:endParaRPr lang="en-GB" sz="3200" dirty="0">
              <a:solidFill>
                <a:srgbClr val="FFFF00"/>
              </a:solidFill>
              <a:latin typeface="Verdana" pitchFamily="34" charset="0"/>
            </a:endParaRPr>
          </a:p>
          <a:p>
            <a:pPr marL="341313" indent="-341313" defTabSz="449263">
              <a:lnSpc>
                <a:spcPct val="95000"/>
              </a:lnSpc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en-GB" sz="3200" dirty="0">
              <a:solidFill>
                <a:srgbClr val="FFFF00"/>
              </a:solidFill>
              <a:latin typeface="Verdana" pitchFamily="34" charset="0"/>
            </a:endParaRPr>
          </a:p>
        </p:txBody>
      </p:sp>
      <p:grpSp>
        <p:nvGrpSpPr>
          <p:cNvPr id="32772" name="Group 4"/>
          <p:cNvGrpSpPr>
            <a:grpSpLocks/>
          </p:cNvGrpSpPr>
          <p:nvPr/>
        </p:nvGrpSpPr>
        <p:grpSpPr bwMode="auto">
          <a:xfrm>
            <a:off x="228600" y="3505200"/>
            <a:ext cx="3962400" cy="1066800"/>
            <a:chOff x="144" y="2208"/>
            <a:chExt cx="2496" cy="672"/>
          </a:xfrm>
        </p:grpSpPr>
        <p:sp>
          <p:nvSpPr>
            <p:cNvPr id="32773" name="AutoShape 5"/>
            <p:cNvSpPr>
              <a:spLocks noChangeArrowheads="1"/>
            </p:cNvSpPr>
            <p:nvPr/>
          </p:nvSpPr>
          <p:spPr bwMode="auto">
            <a:xfrm>
              <a:off x="144" y="2208"/>
              <a:ext cx="2496" cy="672"/>
            </a:xfrm>
            <a:prstGeom prst="roundRect">
              <a:avLst>
                <a:gd name="adj" fmla="val 148"/>
              </a:avLst>
            </a:prstGeom>
            <a:noFill/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hu-HU">
                <a:solidFill>
                  <a:srgbClr val="FFFFFF"/>
                </a:solidFill>
              </a:endParaRPr>
            </a:p>
          </p:txBody>
        </p:sp>
        <p:sp>
          <p:nvSpPr>
            <p:cNvPr id="32774" name="Text Box 6"/>
            <p:cNvSpPr txBox="1">
              <a:spLocks noChangeArrowheads="1"/>
            </p:cNvSpPr>
            <p:nvPr/>
          </p:nvSpPr>
          <p:spPr bwMode="auto">
            <a:xfrm>
              <a:off x="144" y="2208"/>
              <a:ext cx="2496" cy="2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2160" tIns="46080" rIns="92160" bIns="46080">
              <a:spAutoFit/>
            </a:bodyPr>
            <a:lstStyle/>
            <a:p>
              <a:pPr marL="341313" indent="-341313">
                <a:lnSpc>
                  <a:spcPct val="95000"/>
                </a:lnSpc>
                <a:spcBef>
                  <a:spcPts val="600"/>
                </a:spcBef>
                <a:buClr>
                  <a:srgbClr val="FFCC66"/>
                </a:buClr>
                <a:buSzPct val="100000"/>
                <a:buFont typeface="Times New Roman" pitchFamily="18" charset="0"/>
                <a:buChar char="•"/>
                <a:tabLst>
                  <a:tab pos="341313" algn="l"/>
                  <a:tab pos="1255713" algn="l"/>
                  <a:tab pos="2170113" algn="l"/>
                  <a:tab pos="3084513" algn="l"/>
                  <a:tab pos="3998913" algn="l"/>
                  <a:tab pos="4913313" algn="l"/>
                  <a:tab pos="5827713" algn="l"/>
                  <a:tab pos="6742113" algn="l"/>
                  <a:tab pos="7656513" algn="l"/>
                  <a:tab pos="8570913" algn="l"/>
                  <a:tab pos="9485313" algn="l"/>
                  <a:tab pos="10399713" algn="l"/>
                </a:tabLst>
              </a:pPr>
              <a:endParaRPr lang="en-GB" sz="2400">
                <a:solidFill>
                  <a:srgbClr val="009999"/>
                </a:solidFill>
                <a:latin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7259542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23850" y="1600200"/>
            <a:ext cx="8640763" cy="5068888"/>
          </a:xfrm>
          <a:ln/>
        </p:spPr>
        <p:txBody>
          <a:bodyPr lIns="92160" tIns="46080" rIns="92160" bIns="46080"/>
          <a:lstStyle/>
          <a:p>
            <a:pPr marL="341313" indent="-341313" defTabSz="449263">
              <a:lnSpc>
                <a:spcPct val="90000"/>
              </a:lnSpc>
              <a:spcBef>
                <a:spcPts val="1625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en-GB" sz="2400" dirty="0" smtClean="0">
              <a:solidFill>
                <a:srgbClr val="009999"/>
              </a:solidFill>
            </a:endParaRPr>
          </a:p>
          <a:p>
            <a:pPr marL="341313" indent="-341313" defTabSz="449263">
              <a:lnSpc>
                <a:spcPct val="90000"/>
              </a:lnSpc>
              <a:spcBef>
                <a:spcPts val="1625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dirty="0" smtClean="0">
                <a:solidFill>
                  <a:srgbClr val="FFFF00"/>
                </a:solidFill>
                <a:latin typeface="Verdana" pitchFamily="34" charset="0"/>
              </a:rPr>
              <a:t>Customs examination</a:t>
            </a:r>
            <a:endParaRPr lang="en-GB" dirty="0">
              <a:solidFill>
                <a:srgbClr val="FFFF00"/>
              </a:solidFill>
              <a:latin typeface="Verdana" pitchFamily="34" charset="0"/>
            </a:endParaRPr>
          </a:p>
          <a:p>
            <a:pPr marL="341313" indent="-341313" defTabSz="449263">
              <a:lnSpc>
                <a:spcPct val="90000"/>
              </a:lnSpc>
              <a:spcBef>
                <a:spcPts val="1625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en-GB" dirty="0" smtClean="0">
              <a:solidFill>
                <a:srgbClr val="FFFF00"/>
              </a:solidFill>
              <a:latin typeface="Verdana" pitchFamily="34" charset="0"/>
            </a:endParaRPr>
          </a:p>
          <a:p>
            <a:pPr marL="341313" indent="-341313" defTabSz="449263">
              <a:lnSpc>
                <a:spcPct val="90000"/>
              </a:lnSpc>
              <a:spcBef>
                <a:spcPts val="1625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dirty="0" smtClean="0">
                <a:solidFill>
                  <a:srgbClr val="FFFF00"/>
                </a:solidFill>
                <a:latin typeface="Verdana" pitchFamily="34" charset="0"/>
              </a:rPr>
              <a:t>Analyse result of examination</a:t>
            </a:r>
          </a:p>
          <a:p>
            <a:pPr marL="341313" indent="-341313" defTabSz="449263">
              <a:lnSpc>
                <a:spcPct val="95000"/>
              </a:lnSpc>
              <a:spcBef>
                <a:spcPts val="650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en-GB" dirty="0" smtClean="0">
              <a:solidFill>
                <a:srgbClr val="FFFF00"/>
              </a:solidFill>
              <a:latin typeface="Verdana" pitchFamily="34" charset="0"/>
            </a:endParaRPr>
          </a:p>
          <a:p>
            <a:pPr marL="341313" indent="-341313" defTabSz="449263">
              <a:lnSpc>
                <a:spcPct val="95000"/>
              </a:lnSpc>
              <a:spcBef>
                <a:spcPts val="650"/>
              </a:spcBef>
              <a:buClr>
                <a:srgbClr val="FFFF00"/>
              </a:buClr>
              <a:buFont typeface="Wingdings" pitchFamily="2" charset="2"/>
              <a:buChar char="Ø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dirty="0" smtClean="0">
                <a:solidFill>
                  <a:srgbClr val="FFFF00"/>
                </a:solidFill>
                <a:latin typeface="Verdana" pitchFamily="34" charset="0"/>
              </a:rPr>
              <a:t>If it is need : criminal procedure</a:t>
            </a:r>
            <a:endParaRPr lang="en-GB" dirty="0">
              <a:solidFill>
                <a:srgbClr val="FFFF00"/>
              </a:solidFill>
              <a:latin typeface="Verdana" pitchFamily="34" charset="0"/>
            </a:endParaRPr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228600" y="260350"/>
            <a:ext cx="891540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160" tIns="46080" rIns="92160" bIns="46080" anchor="b"/>
          <a:lstStyle/>
          <a:p>
            <a:pPr algn="ctr" defTabSz="449263">
              <a:lnSpc>
                <a:spcPct val="95000"/>
              </a:lnSpc>
              <a:buClr>
                <a:srgbClr val="0000FF"/>
              </a:buCl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hu-HU" sz="44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rPr>
              <a:t>Couriers</a:t>
            </a:r>
            <a:r>
              <a:rPr lang="hu-HU" sz="4400" b="1" i="1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endParaRPr lang="en-GB" sz="4400" b="1" i="1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9112042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latin typeface="Verdana" pitchFamily="34" charset="0"/>
              </a:rPr>
              <a:t>Documents</a:t>
            </a:r>
            <a:endParaRPr lang="en-GB" dirty="0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48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827584" y="908720"/>
            <a:ext cx="7772400" cy="1470025"/>
          </a:xfrm>
          <a:noFill/>
        </p:spPr>
        <p:txBody>
          <a:bodyPr anchorCtr="1"/>
          <a:lstStyle/>
          <a:p>
            <a:r>
              <a:rPr lang="en-GB" sz="4800" dirty="0" smtClean="0"/>
              <a:t>Thanks for your attention!</a:t>
            </a:r>
            <a:endParaRPr lang="en-GB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énysugár">
  <a:themeElements>
    <a:clrScheme name="Fénysugár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Fénysugá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Fénysugár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énysugár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énysugár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énysugár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énysugár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énysugár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énysugár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énysugár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énysugár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Office-té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-té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-téma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448</TotalTime>
  <Words>394</Words>
  <Application>Microsoft Office PowerPoint</Application>
  <PresentationFormat>On-screen Show (4:3)</PresentationFormat>
  <Paragraphs>135</Paragraphs>
  <Slides>24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ＭＳ Ｐゴシック</vt:lpstr>
      <vt:lpstr>Arial</vt:lpstr>
      <vt:lpstr>Calibri</vt:lpstr>
      <vt:lpstr>Symbol</vt:lpstr>
      <vt:lpstr>Times New Roman</vt:lpstr>
      <vt:lpstr>Verdana</vt:lpstr>
      <vt:lpstr>Wingdings</vt:lpstr>
      <vt:lpstr>Fénysugár</vt:lpstr>
      <vt:lpstr>1_Office-téma</vt:lpstr>
      <vt:lpstr>2_Office-téma</vt:lpstr>
      <vt:lpstr>Risk management and analysis</vt:lpstr>
      <vt:lpstr>The TASK</vt:lpstr>
      <vt:lpstr>General source of information</vt:lpstr>
      <vt:lpstr>Risk analysis in Law Enforcement field</vt:lpstr>
      <vt:lpstr>Risk analysis in Law Enforcement field</vt:lpstr>
      <vt:lpstr>Risk Analysis</vt:lpstr>
      <vt:lpstr>Risk analysis in Law Enforcement field</vt:lpstr>
      <vt:lpstr>PowerPoint Presentation</vt:lpstr>
      <vt:lpstr>Customs database</vt:lpstr>
      <vt:lpstr>Trend…</vt:lpstr>
      <vt:lpstr>PowerPoint Presentation</vt:lpstr>
      <vt:lpstr>On the road…</vt:lpstr>
      <vt:lpstr>Customs challenge</vt:lpstr>
      <vt:lpstr>Case Study I.</vt:lpstr>
      <vt:lpstr>Procedure</vt:lpstr>
      <vt:lpstr>NTCA</vt:lpstr>
      <vt:lpstr>Airport</vt:lpstr>
      <vt:lpstr>The task…</vt:lpstr>
      <vt:lpstr>Couriers</vt:lpstr>
      <vt:lpstr>Couriers</vt:lpstr>
      <vt:lpstr>Couriers </vt:lpstr>
      <vt:lpstr>PowerPoint Presentation</vt:lpstr>
      <vt:lpstr>Documents</vt:lpstr>
      <vt:lpstr>Thanks for your attention!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dia</dc:title>
  <dc:creator>Almási</dc:creator>
  <cp:lastModifiedBy>Olga M</cp:lastModifiedBy>
  <cp:revision>54</cp:revision>
  <dcterms:created xsi:type="dcterms:W3CDTF">2008-08-17T06:11:46Z</dcterms:created>
  <dcterms:modified xsi:type="dcterms:W3CDTF">2018-02-17T16:36:50Z</dcterms:modified>
</cp:coreProperties>
</file>