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  <p:sldMasterId id="2147483736" r:id="rId3"/>
    <p:sldMasterId id="2147483762" r:id="rId4"/>
    <p:sldMasterId id="2147483776" r:id="rId5"/>
  </p:sldMasterIdLst>
  <p:notesMasterIdLst>
    <p:notesMasterId r:id="rId44"/>
  </p:notesMasterIdLst>
  <p:handoutMasterIdLst>
    <p:handoutMasterId r:id="rId45"/>
  </p:handoutMasterIdLst>
  <p:sldIdLst>
    <p:sldId id="346" r:id="rId6"/>
    <p:sldId id="301" r:id="rId7"/>
    <p:sldId id="300" r:id="rId8"/>
    <p:sldId id="283" r:id="rId9"/>
    <p:sldId id="337" r:id="rId10"/>
    <p:sldId id="282" r:id="rId11"/>
    <p:sldId id="338" r:id="rId12"/>
    <p:sldId id="302" r:id="rId13"/>
    <p:sldId id="287" r:id="rId14"/>
    <p:sldId id="289" r:id="rId15"/>
    <p:sldId id="291" r:id="rId16"/>
    <p:sldId id="292" r:id="rId17"/>
    <p:sldId id="297" r:id="rId18"/>
    <p:sldId id="284" r:id="rId19"/>
    <p:sldId id="295" r:id="rId20"/>
    <p:sldId id="298" r:id="rId21"/>
    <p:sldId id="335" r:id="rId22"/>
    <p:sldId id="299" r:id="rId23"/>
    <p:sldId id="313" r:id="rId24"/>
    <p:sldId id="314" r:id="rId25"/>
    <p:sldId id="315" r:id="rId26"/>
    <p:sldId id="316" r:id="rId27"/>
    <p:sldId id="317" r:id="rId28"/>
    <p:sldId id="318" r:id="rId29"/>
    <p:sldId id="319" r:id="rId30"/>
    <p:sldId id="320" r:id="rId31"/>
    <p:sldId id="321" r:id="rId32"/>
    <p:sldId id="323" r:id="rId33"/>
    <p:sldId id="324" r:id="rId34"/>
    <p:sldId id="325" r:id="rId35"/>
    <p:sldId id="339" r:id="rId36"/>
    <p:sldId id="327" r:id="rId37"/>
    <p:sldId id="328" r:id="rId38"/>
    <p:sldId id="341" r:id="rId39"/>
    <p:sldId id="330" r:id="rId40"/>
    <p:sldId id="332" r:id="rId41"/>
    <p:sldId id="345" r:id="rId42"/>
    <p:sldId id="334" r:id="rId43"/>
  </p:sldIdLst>
  <p:sldSz cx="9144000" cy="6858000" type="screen4x3"/>
  <p:notesSz cx="6797675" cy="9926638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1ED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2377" autoAdjust="0"/>
    <p:restoredTop sz="94660"/>
  </p:normalViewPr>
  <p:slideViewPr>
    <p:cSldViewPr>
      <p:cViewPr varScale="1">
        <p:scale>
          <a:sx n="74" d="100"/>
          <a:sy n="74" d="100"/>
        </p:scale>
        <p:origin x="62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slide" Target="slides/slide34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slide" Target="slides/slide37.xml"/><Relationship Id="rId47" Type="http://schemas.openxmlformats.org/officeDocument/2006/relationships/viewProps" Target="viewProps.xml"/><Relationship Id="rId7" Type="http://schemas.openxmlformats.org/officeDocument/2006/relationships/slide" Target="slides/slide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9" Type="http://schemas.openxmlformats.org/officeDocument/2006/relationships/slide" Target="slides/slide24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handoutMaster" Target="handoutMasters/handoutMaster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49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4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slide" Target="slides/slide38.xml"/><Relationship Id="rId48" Type="http://schemas.openxmlformats.org/officeDocument/2006/relationships/theme" Target="theme/theme1.xml"/><Relationship Id="rId8" Type="http://schemas.openxmlformats.org/officeDocument/2006/relationships/slide" Target="slides/slide3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presProps" Target="presProps.xml"/><Relationship Id="rId20" Type="http://schemas.openxmlformats.org/officeDocument/2006/relationships/slide" Target="slides/slide15.xml"/><Relationship Id="rId41" Type="http://schemas.openxmlformats.org/officeDocument/2006/relationships/slide" Target="slides/slide3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9714EE-0200-4EA6-9236-B6F3735CAFF0}" type="datetimeFigureOut">
              <a:rPr lang="hu-HU" smtClean="0"/>
              <a:pPr/>
              <a:t>2018. 02. 19.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6B64F3-8056-4709-A971-6197FF5E2B79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931064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2BDAF6-2C22-4F00-838C-52A37A7E9423}" type="datetimeFigureOut">
              <a:rPr lang="hu-HU" smtClean="0"/>
              <a:pPr/>
              <a:t>2018. 02. 19.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8338EF-42B3-46FC-A2C9-C97A50A6F5C1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400607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3"/>
          <p:cNvSpPr>
            <a:spLocks noGrp="1" noChangeArrowheads="1"/>
          </p:cNvSpPr>
          <p:nvPr>
            <p:ph type="sldNum" sz="quarter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FBE18572-19A5-1249-8E70-87BC68DD75FD}" type="slidenum">
              <a:rPr lang="hu-HU" altLang="x-none" sz="1200">
                <a:solidFill>
                  <a:srgbClr val="000000"/>
                </a:solidFill>
              </a:rPr>
              <a:pPr eaLnBrk="1" hangingPunct="1"/>
              <a:t>19</a:t>
            </a:fld>
            <a:endParaRPr lang="hu-HU" altLang="x-none" sz="1200">
              <a:solidFill>
                <a:srgbClr val="000000"/>
              </a:solidFill>
            </a:endParaRPr>
          </a:p>
        </p:txBody>
      </p:sp>
      <p:sp>
        <p:nvSpPr>
          <p:cNvPr id="122881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22882" name="Text Box 2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en-US">
              <a:solidFill>
                <a:srgbClr val="FFFFFF"/>
              </a:solidFill>
              <a:latin typeface="Arial" charset="0"/>
              <a:ea typeface="ＭＳ Ｐゴシック" charset="0"/>
              <a:cs typeface="Microsoft YaHe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658982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3"/>
          <p:cNvSpPr>
            <a:spLocks noGrp="1" noChangeArrowheads="1"/>
          </p:cNvSpPr>
          <p:nvPr>
            <p:ph type="sldNum" sz="quarter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A34932ED-EEA0-5B4F-83C5-45F752925975}" type="slidenum">
              <a:rPr lang="hu-HU" altLang="x-none" sz="1200">
                <a:solidFill>
                  <a:srgbClr val="000000"/>
                </a:solidFill>
              </a:rPr>
              <a:pPr eaLnBrk="1" hangingPunct="1"/>
              <a:t>28</a:t>
            </a:fld>
            <a:endParaRPr lang="hu-HU" altLang="x-none" sz="1200">
              <a:solidFill>
                <a:srgbClr val="000000"/>
              </a:solidFill>
            </a:endParaRPr>
          </a:p>
        </p:txBody>
      </p:sp>
      <p:sp>
        <p:nvSpPr>
          <p:cNvPr id="134145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34146" name="Text Box 2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en-US">
              <a:solidFill>
                <a:srgbClr val="FFFFFF"/>
              </a:solidFill>
              <a:latin typeface="Arial" charset="0"/>
              <a:ea typeface="ＭＳ Ｐゴシック" charset="0"/>
              <a:cs typeface="Microsoft YaHe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408787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3"/>
          <p:cNvSpPr>
            <a:spLocks noGrp="1" noChangeArrowheads="1"/>
          </p:cNvSpPr>
          <p:nvPr>
            <p:ph type="sldNum" sz="quarter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08419008-8351-7248-9E64-945A24C02401}" type="slidenum">
              <a:rPr lang="hu-HU" altLang="x-none" sz="1200">
                <a:solidFill>
                  <a:srgbClr val="000000"/>
                </a:solidFill>
              </a:rPr>
              <a:pPr eaLnBrk="1" hangingPunct="1"/>
              <a:t>29</a:t>
            </a:fld>
            <a:endParaRPr lang="hu-HU" altLang="x-none" sz="1200">
              <a:solidFill>
                <a:srgbClr val="000000"/>
              </a:solidFill>
            </a:endParaRPr>
          </a:p>
        </p:txBody>
      </p:sp>
      <p:sp>
        <p:nvSpPr>
          <p:cNvPr id="135169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35170" name="Text Box 2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en-US">
              <a:solidFill>
                <a:srgbClr val="FFFFFF"/>
              </a:solidFill>
              <a:latin typeface="Arial" charset="0"/>
              <a:ea typeface="ＭＳ Ｐゴシック" charset="0"/>
              <a:cs typeface="Microsoft YaHe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266152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3"/>
          <p:cNvSpPr>
            <a:spLocks noGrp="1" noChangeArrowheads="1"/>
          </p:cNvSpPr>
          <p:nvPr>
            <p:ph type="sldNum" sz="quarter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0AA8DB6F-F0F3-124B-B277-A656D35BBD8F}" type="slidenum">
              <a:rPr lang="hu-HU" altLang="x-none" sz="1200">
                <a:solidFill>
                  <a:srgbClr val="000000"/>
                </a:solidFill>
              </a:rPr>
              <a:pPr eaLnBrk="1" hangingPunct="1"/>
              <a:t>30</a:t>
            </a:fld>
            <a:endParaRPr lang="hu-HU" altLang="x-none" sz="1200">
              <a:solidFill>
                <a:srgbClr val="000000"/>
              </a:solidFill>
            </a:endParaRPr>
          </a:p>
        </p:txBody>
      </p:sp>
      <p:sp>
        <p:nvSpPr>
          <p:cNvPr id="136193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36194" name="Text Box 2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en-US">
              <a:solidFill>
                <a:srgbClr val="FFFFFF"/>
              </a:solidFill>
              <a:latin typeface="Arial" charset="0"/>
              <a:ea typeface="ＭＳ Ｐゴシック" charset="0"/>
              <a:cs typeface="Microsoft YaHe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567336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3"/>
          <p:cNvSpPr>
            <a:spLocks noGrp="1" noChangeArrowheads="1"/>
          </p:cNvSpPr>
          <p:nvPr>
            <p:ph type="sldNum" sz="quarter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A44728AE-4F8F-F040-A3F4-268C06708D31}" type="slidenum">
              <a:rPr lang="hu-HU" altLang="x-none" sz="1200">
                <a:solidFill>
                  <a:srgbClr val="000000"/>
                </a:solidFill>
              </a:rPr>
              <a:pPr eaLnBrk="1" hangingPunct="1"/>
              <a:t>31</a:t>
            </a:fld>
            <a:endParaRPr lang="hu-HU" altLang="x-none" sz="1200">
              <a:solidFill>
                <a:srgbClr val="000000"/>
              </a:solidFill>
            </a:endParaRPr>
          </a:p>
        </p:txBody>
      </p:sp>
      <p:sp>
        <p:nvSpPr>
          <p:cNvPr id="145409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45410" name="Text Box 2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en-US">
              <a:solidFill>
                <a:srgbClr val="FFFFFF"/>
              </a:solidFill>
              <a:latin typeface="Arial" charset="0"/>
              <a:ea typeface="ＭＳ Ｐゴシック" charset="0"/>
              <a:cs typeface="Microsoft YaHe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305910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3"/>
          <p:cNvSpPr>
            <a:spLocks noGrp="1" noChangeArrowheads="1"/>
          </p:cNvSpPr>
          <p:nvPr>
            <p:ph type="sldNum" sz="quarter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0855E132-E1D1-0F40-8E8C-84B66A76A9E0}" type="slidenum">
              <a:rPr lang="hu-HU" altLang="x-none" sz="1200">
                <a:solidFill>
                  <a:srgbClr val="000000"/>
                </a:solidFill>
              </a:rPr>
              <a:pPr eaLnBrk="1" hangingPunct="1"/>
              <a:t>32</a:t>
            </a:fld>
            <a:endParaRPr lang="hu-HU" altLang="x-none" sz="1200">
              <a:solidFill>
                <a:srgbClr val="000000"/>
              </a:solidFill>
            </a:endParaRPr>
          </a:p>
        </p:txBody>
      </p:sp>
      <p:sp>
        <p:nvSpPr>
          <p:cNvPr id="146433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46434" name="Text Box 2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en-US">
              <a:solidFill>
                <a:srgbClr val="FFFFFF"/>
              </a:solidFill>
              <a:latin typeface="Arial" charset="0"/>
              <a:ea typeface="ＭＳ Ｐゴシック" charset="0"/>
              <a:cs typeface="Microsoft YaHe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894220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3"/>
          <p:cNvSpPr>
            <a:spLocks noGrp="1" noChangeArrowheads="1"/>
          </p:cNvSpPr>
          <p:nvPr>
            <p:ph type="sldNum" sz="quarter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2B3F4591-9F4F-244A-AEB9-D33D417E41C4}" type="slidenum">
              <a:rPr lang="hu-HU" altLang="x-none" sz="1200">
                <a:solidFill>
                  <a:srgbClr val="000000"/>
                </a:solidFill>
              </a:rPr>
              <a:pPr eaLnBrk="1" hangingPunct="1"/>
              <a:t>33</a:t>
            </a:fld>
            <a:endParaRPr lang="hu-HU" altLang="x-none" sz="1200">
              <a:solidFill>
                <a:srgbClr val="000000"/>
              </a:solidFill>
            </a:endParaRPr>
          </a:p>
        </p:txBody>
      </p:sp>
      <p:sp>
        <p:nvSpPr>
          <p:cNvPr id="147457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47458" name="Text Box 2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en-US">
              <a:solidFill>
                <a:srgbClr val="FFFFFF"/>
              </a:solidFill>
              <a:latin typeface="Arial" charset="0"/>
              <a:ea typeface="ＭＳ Ｐゴシック" charset="0"/>
              <a:cs typeface="Microsoft YaHe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093551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3"/>
          <p:cNvSpPr>
            <a:spLocks noGrp="1" noChangeArrowheads="1"/>
          </p:cNvSpPr>
          <p:nvPr>
            <p:ph type="sldNum" sz="quarter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A44728AE-4F8F-F040-A3F4-268C06708D31}" type="slidenum">
              <a:rPr lang="hu-HU" altLang="x-none" sz="1200">
                <a:solidFill>
                  <a:srgbClr val="000000"/>
                </a:solidFill>
              </a:rPr>
              <a:pPr eaLnBrk="1" hangingPunct="1"/>
              <a:t>34</a:t>
            </a:fld>
            <a:endParaRPr lang="hu-HU" altLang="x-none" sz="1200">
              <a:solidFill>
                <a:srgbClr val="000000"/>
              </a:solidFill>
            </a:endParaRPr>
          </a:p>
        </p:txBody>
      </p:sp>
      <p:sp>
        <p:nvSpPr>
          <p:cNvPr id="145409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45410" name="Text Box 2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en-US">
              <a:solidFill>
                <a:srgbClr val="FFFFFF"/>
              </a:solidFill>
              <a:latin typeface="Arial" charset="0"/>
              <a:ea typeface="ＭＳ Ｐゴシック" charset="0"/>
              <a:cs typeface="Microsoft YaHe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657376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3"/>
          <p:cNvSpPr>
            <a:spLocks noGrp="1" noChangeArrowheads="1"/>
          </p:cNvSpPr>
          <p:nvPr>
            <p:ph type="sldNum" sz="quarter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F63E922E-C879-1D47-BF3B-A3127A52855D}" type="slidenum">
              <a:rPr lang="hu-HU" altLang="x-none" sz="1200">
                <a:solidFill>
                  <a:srgbClr val="000000"/>
                </a:solidFill>
              </a:rPr>
              <a:pPr eaLnBrk="1" hangingPunct="1"/>
              <a:t>35</a:t>
            </a:fld>
            <a:endParaRPr lang="hu-HU" altLang="x-none" sz="1200">
              <a:solidFill>
                <a:srgbClr val="000000"/>
              </a:solidFill>
            </a:endParaRPr>
          </a:p>
        </p:txBody>
      </p:sp>
      <p:sp>
        <p:nvSpPr>
          <p:cNvPr id="149505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49506" name="Text Box 2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en-US">
              <a:solidFill>
                <a:srgbClr val="FFFFFF"/>
              </a:solidFill>
              <a:latin typeface="Arial" charset="0"/>
              <a:ea typeface="ＭＳ Ｐゴシック" charset="0"/>
              <a:cs typeface="Microsoft YaHe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959698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3"/>
          <p:cNvSpPr>
            <a:spLocks noGrp="1" noChangeArrowheads="1"/>
          </p:cNvSpPr>
          <p:nvPr>
            <p:ph type="sldNum" sz="quarter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8D4AC2B3-528A-DB4E-9C3C-978EB8C2F336}" type="slidenum">
              <a:rPr lang="hu-HU" altLang="x-none" sz="1200">
                <a:solidFill>
                  <a:srgbClr val="000000"/>
                </a:solidFill>
              </a:rPr>
              <a:pPr eaLnBrk="1" hangingPunct="1"/>
              <a:t>36</a:t>
            </a:fld>
            <a:endParaRPr lang="hu-HU" altLang="x-none" sz="1200">
              <a:solidFill>
                <a:srgbClr val="000000"/>
              </a:solidFill>
            </a:endParaRPr>
          </a:p>
        </p:txBody>
      </p:sp>
      <p:sp>
        <p:nvSpPr>
          <p:cNvPr id="151553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51554" name="Text Box 2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en-US">
              <a:solidFill>
                <a:srgbClr val="FFFFFF"/>
              </a:solidFill>
              <a:latin typeface="Arial" charset="0"/>
              <a:ea typeface="ＭＳ Ｐゴシック" charset="0"/>
              <a:cs typeface="Microsoft YaHe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190155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3"/>
          <p:cNvSpPr>
            <a:spLocks noGrp="1" noChangeArrowheads="1"/>
          </p:cNvSpPr>
          <p:nvPr>
            <p:ph type="sldNum" sz="quarter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A44728AE-4F8F-F040-A3F4-268C06708D31}" type="slidenum">
              <a:rPr lang="hu-HU" altLang="x-none" sz="1200">
                <a:solidFill>
                  <a:srgbClr val="000000"/>
                </a:solidFill>
              </a:rPr>
              <a:pPr eaLnBrk="1" hangingPunct="1"/>
              <a:t>37</a:t>
            </a:fld>
            <a:endParaRPr lang="hu-HU" altLang="x-none" sz="1200">
              <a:solidFill>
                <a:srgbClr val="000000"/>
              </a:solidFill>
            </a:endParaRPr>
          </a:p>
        </p:txBody>
      </p:sp>
      <p:sp>
        <p:nvSpPr>
          <p:cNvPr id="145409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45410" name="Text Box 2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en-US">
              <a:solidFill>
                <a:srgbClr val="FFFFFF"/>
              </a:solidFill>
              <a:latin typeface="Arial" charset="0"/>
              <a:ea typeface="ＭＳ Ｐゴシック" charset="0"/>
              <a:cs typeface="Microsoft YaHe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03711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3"/>
          <p:cNvSpPr>
            <a:spLocks noGrp="1" noChangeArrowheads="1"/>
          </p:cNvSpPr>
          <p:nvPr>
            <p:ph type="sldNum" sz="quarter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FE5109B7-A20D-FB44-9D83-C3B56895335E}" type="slidenum">
              <a:rPr lang="hu-HU" altLang="x-none" sz="1200">
                <a:solidFill>
                  <a:srgbClr val="000000"/>
                </a:solidFill>
              </a:rPr>
              <a:pPr eaLnBrk="1" hangingPunct="1"/>
              <a:t>20</a:t>
            </a:fld>
            <a:endParaRPr lang="hu-HU" altLang="x-none" sz="1200">
              <a:solidFill>
                <a:srgbClr val="000000"/>
              </a:solidFill>
            </a:endParaRPr>
          </a:p>
        </p:txBody>
      </p:sp>
      <p:sp>
        <p:nvSpPr>
          <p:cNvPr id="123905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23906" name="Text Box 2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en-US">
              <a:solidFill>
                <a:srgbClr val="FFFFFF"/>
              </a:solidFill>
              <a:latin typeface="Arial" charset="0"/>
              <a:ea typeface="ＭＳ Ｐゴシック" charset="0"/>
              <a:cs typeface="Microsoft YaHe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282854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3"/>
          <p:cNvSpPr>
            <a:spLocks noGrp="1" noChangeArrowheads="1"/>
          </p:cNvSpPr>
          <p:nvPr>
            <p:ph type="sldNum" sz="quarter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91B6C793-F586-5E47-B30B-D2B1C9B0BC69}" type="slidenum">
              <a:rPr lang="hu-HU" altLang="x-none" sz="1200">
                <a:solidFill>
                  <a:srgbClr val="000000"/>
                </a:solidFill>
              </a:rPr>
              <a:pPr eaLnBrk="1" hangingPunct="1"/>
              <a:t>38</a:t>
            </a:fld>
            <a:endParaRPr lang="hu-HU" altLang="x-none" sz="1200">
              <a:solidFill>
                <a:srgbClr val="000000"/>
              </a:solidFill>
            </a:endParaRPr>
          </a:p>
        </p:txBody>
      </p:sp>
      <p:sp>
        <p:nvSpPr>
          <p:cNvPr id="153601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53602" name="Text Box 2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en-US">
              <a:solidFill>
                <a:srgbClr val="FFFFFF"/>
              </a:solidFill>
              <a:latin typeface="Arial" charset="0"/>
              <a:ea typeface="ＭＳ Ｐゴシック" charset="0"/>
              <a:cs typeface="Microsoft YaHe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82384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3"/>
          <p:cNvSpPr>
            <a:spLocks noGrp="1" noChangeArrowheads="1"/>
          </p:cNvSpPr>
          <p:nvPr>
            <p:ph type="sldNum" sz="quarter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1BF788FF-A12C-B44B-B47F-15185C24804E}" type="slidenum">
              <a:rPr lang="hu-HU" altLang="x-none" sz="1200">
                <a:solidFill>
                  <a:srgbClr val="000000"/>
                </a:solidFill>
              </a:rPr>
              <a:pPr eaLnBrk="1" hangingPunct="1"/>
              <a:t>21</a:t>
            </a:fld>
            <a:endParaRPr lang="hu-HU" altLang="x-none" sz="1200">
              <a:solidFill>
                <a:srgbClr val="000000"/>
              </a:solidFill>
            </a:endParaRPr>
          </a:p>
        </p:txBody>
      </p:sp>
      <p:sp>
        <p:nvSpPr>
          <p:cNvPr id="124929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24930" name="Text Box 2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en-US">
              <a:solidFill>
                <a:srgbClr val="FFFFFF"/>
              </a:solidFill>
              <a:latin typeface="Arial" charset="0"/>
              <a:ea typeface="ＭＳ Ｐゴシック" charset="0"/>
              <a:cs typeface="Microsoft YaHe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6329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3"/>
          <p:cNvSpPr>
            <a:spLocks noGrp="1" noChangeArrowheads="1"/>
          </p:cNvSpPr>
          <p:nvPr>
            <p:ph type="sldNum" sz="quarter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1F96F155-CFFC-4643-AD3F-340D03898DFC}" type="slidenum">
              <a:rPr lang="hu-HU" altLang="x-none" sz="1200">
                <a:solidFill>
                  <a:srgbClr val="000000"/>
                </a:solidFill>
              </a:rPr>
              <a:pPr eaLnBrk="1" hangingPunct="1"/>
              <a:t>22</a:t>
            </a:fld>
            <a:endParaRPr lang="hu-HU" altLang="x-none" sz="1200">
              <a:solidFill>
                <a:srgbClr val="000000"/>
              </a:solidFill>
            </a:endParaRPr>
          </a:p>
        </p:txBody>
      </p:sp>
      <p:sp>
        <p:nvSpPr>
          <p:cNvPr id="125953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en-US">
              <a:solidFill>
                <a:srgbClr val="FFFFFF"/>
              </a:solidFill>
              <a:latin typeface="Arial" charset="0"/>
              <a:ea typeface="ＭＳ Ｐゴシック" charset="0"/>
              <a:cs typeface="Microsoft YaHe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12233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3"/>
          <p:cNvSpPr>
            <a:spLocks noGrp="1" noChangeArrowheads="1"/>
          </p:cNvSpPr>
          <p:nvPr>
            <p:ph type="sldNum" sz="quarter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16795A83-4944-764B-872B-AB1D46110FA4}" type="slidenum">
              <a:rPr lang="hu-HU" altLang="x-none" sz="1200">
                <a:solidFill>
                  <a:srgbClr val="000000"/>
                </a:solidFill>
              </a:rPr>
              <a:pPr eaLnBrk="1" hangingPunct="1"/>
              <a:t>23</a:t>
            </a:fld>
            <a:endParaRPr lang="hu-HU" altLang="x-none" sz="1200">
              <a:solidFill>
                <a:srgbClr val="000000"/>
              </a:solidFill>
            </a:endParaRPr>
          </a:p>
        </p:txBody>
      </p:sp>
      <p:sp>
        <p:nvSpPr>
          <p:cNvPr id="126977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26978" name="Text Box 2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en-US">
              <a:solidFill>
                <a:srgbClr val="FFFFFF"/>
              </a:solidFill>
              <a:latin typeface="Arial" charset="0"/>
              <a:ea typeface="ＭＳ Ｐゴシック" charset="0"/>
              <a:cs typeface="Microsoft YaHe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64463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3"/>
          <p:cNvSpPr>
            <a:spLocks noGrp="1" noChangeArrowheads="1"/>
          </p:cNvSpPr>
          <p:nvPr>
            <p:ph type="sldNum" sz="quarter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B4353EBE-7542-2D43-8FD9-4A9608F828F8}" type="slidenum">
              <a:rPr lang="hu-HU" altLang="x-none" sz="1200">
                <a:solidFill>
                  <a:srgbClr val="000000"/>
                </a:solidFill>
              </a:rPr>
              <a:pPr eaLnBrk="1" hangingPunct="1"/>
              <a:t>24</a:t>
            </a:fld>
            <a:endParaRPr lang="hu-HU" altLang="x-none" sz="1200">
              <a:solidFill>
                <a:srgbClr val="000000"/>
              </a:solidFill>
            </a:endParaRPr>
          </a:p>
        </p:txBody>
      </p:sp>
      <p:sp>
        <p:nvSpPr>
          <p:cNvPr id="128001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28002" name="Text Box 2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en-US">
              <a:solidFill>
                <a:srgbClr val="FFFFFF"/>
              </a:solidFill>
              <a:latin typeface="Arial" charset="0"/>
              <a:ea typeface="ＭＳ Ｐゴシック" charset="0"/>
              <a:cs typeface="Microsoft YaHe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26290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3"/>
          <p:cNvSpPr>
            <a:spLocks noGrp="1" noChangeArrowheads="1"/>
          </p:cNvSpPr>
          <p:nvPr>
            <p:ph type="sldNum" sz="quarter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58ECDCBE-14EB-3E44-B5D5-D7174462B964}" type="slidenum">
              <a:rPr lang="hu-HU" altLang="x-none" sz="1200">
                <a:solidFill>
                  <a:srgbClr val="000000"/>
                </a:solidFill>
              </a:rPr>
              <a:pPr eaLnBrk="1" hangingPunct="1"/>
              <a:t>25</a:t>
            </a:fld>
            <a:endParaRPr lang="hu-HU" altLang="x-none" sz="1200">
              <a:solidFill>
                <a:srgbClr val="000000"/>
              </a:solidFill>
            </a:endParaRPr>
          </a:p>
        </p:txBody>
      </p:sp>
      <p:sp>
        <p:nvSpPr>
          <p:cNvPr id="129025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29026" name="Text Box 2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en-US">
              <a:solidFill>
                <a:srgbClr val="FFFFFF"/>
              </a:solidFill>
              <a:latin typeface="Arial" charset="0"/>
              <a:ea typeface="ＭＳ Ｐゴシック" charset="0"/>
              <a:cs typeface="Microsoft YaHe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57017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3"/>
          <p:cNvSpPr>
            <a:spLocks noGrp="1" noChangeArrowheads="1"/>
          </p:cNvSpPr>
          <p:nvPr>
            <p:ph type="sldNum" sz="quarter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8DAF04DF-6EF8-A544-9833-0E51C8AE7739}" type="slidenum">
              <a:rPr lang="hu-HU" altLang="x-none" sz="1200">
                <a:solidFill>
                  <a:srgbClr val="000000"/>
                </a:solidFill>
              </a:rPr>
              <a:pPr eaLnBrk="1" hangingPunct="1"/>
              <a:t>26</a:t>
            </a:fld>
            <a:endParaRPr lang="hu-HU" altLang="x-none" sz="1200">
              <a:solidFill>
                <a:srgbClr val="000000"/>
              </a:solidFill>
            </a:endParaRPr>
          </a:p>
        </p:txBody>
      </p:sp>
      <p:sp>
        <p:nvSpPr>
          <p:cNvPr id="130049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30050" name="Text Box 2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en-US">
              <a:solidFill>
                <a:srgbClr val="FFFFFF"/>
              </a:solidFill>
              <a:latin typeface="Arial" charset="0"/>
              <a:ea typeface="ＭＳ Ｐゴシック" charset="0"/>
              <a:cs typeface="Microsoft YaHe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48786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3"/>
          <p:cNvSpPr>
            <a:spLocks noGrp="1" noChangeArrowheads="1"/>
          </p:cNvSpPr>
          <p:nvPr>
            <p:ph type="sldNum" sz="quarter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BCA11F08-B2F5-7744-A30C-2E5E726E46B4}" type="slidenum">
              <a:rPr lang="hu-HU" altLang="x-none" sz="1200">
                <a:solidFill>
                  <a:srgbClr val="000000"/>
                </a:solidFill>
              </a:rPr>
              <a:pPr eaLnBrk="1" hangingPunct="1"/>
              <a:t>27</a:t>
            </a:fld>
            <a:endParaRPr lang="hu-HU" altLang="x-none" sz="1200">
              <a:solidFill>
                <a:srgbClr val="000000"/>
              </a:solidFill>
            </a:endParaRPr>
          </a:p>
        </p:txBody>
      </p:sp>
      <p:sp>
        <p:nvSpPr>
          <p:cNvPr id="132097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32098" name="Text Box 2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en-US">
              <a:solidFill>
                <a:srgbClr val="FFFFFF"/>
              </a:solidFill>
              <a:latin typeface="Arial" charset="0"/>
              <a:ea typeface="ＭＳ Ｐゴシック" charset="0"/>
              <a:cs typeface="Microsoft YaHe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70837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9973D-840F-4287-93F6-7EE003C7E8EE}" type="datetime1">
              <a:rPr lang="hu-HU" smtClean="0"/>
              <a:pPr/>
              <a:t>2018. 02. 19.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9A140-56F3-4FE6-9B42-B6FACC1B9EA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06A93-8D25-4A5D-BDE5-370DA74E65CA}" type="datetime1">
              <a:rPr lang="hu-HU" smtClean="0"/>
              <a:pPr/>
              <a:t>2018. 02. 19.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9A140-56F3-4FE6-9B42-B6FACC1B9EA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5AD49-A83D-457F-A734-7A94EF4681AE}" type="datetime1">
              <a:rPr lang="hu-HU" smtClean="0"/>
              <a:pPr/>
              <a:t>2018. 02. 19.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9A140-56F3-4FE6-9B42-B6FACC1B9EA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61AED-B1E5-4E48-931E-C3E234D4CE7F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2018. 02. 19.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9A140-56F3-4FE6-9B42-B6FACC1B9EA6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52580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8A513-46F1-40B2-AB80-DCD935A7F17A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2018. 02. 19.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9A140-56F3-4FE6-9B42-B6FACC1B9EA6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74905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F35B8-DAFE-4E6A-AA61-B7C5EBB060F8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2018. 02. 19.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9A140-56F3-4FE6-9B42-B6FACC1B9EA6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93719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66C84-BAE8-4770-97C6-85AC9215CDEA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2018. 02. 19.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9A140-56F3-4FE6-9B42-B6FACC1B9EA6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76918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770F2-E43C-4AE4-8058-9ECF5FC52E21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2018. 02. 19.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9A140-56F3-4FE6-9B42-B6FACC1B9EA6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67966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B1F0C-3E6A-4592-9B32-53A933188F0D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2018. 02. 19.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9A140-56F3-4FE6-9B42-B6FACC1B9EA6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27387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B6FE-E536-48E9-8447-F7F3607E4827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2018. 02. 19.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9A140-56F3-4FE6-9B42-B6FACC1B9EA6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61913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B5C27-ABB8-4014-ABAC-7FC198856472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2018. 02. 19.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9A140-56F3-4FE6-9B42-B6FACC1B9EA6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656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7889E-AD19-4129-9911-454623CBF6B7}" type="datetime1">
              <a:rPr lang="hu-HU" smtClean="0"/>
              <a:pPr/>
              <a:t>2018. 02. 19.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9A140-56F3-4FE6-9B42-B6FACC1B9EA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75C4E-3ABC-4952-8DE6-0F3F1EB84649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2018. 02. 19.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9A140-56F3-4FE6-9B42-B6FACC1B9EA6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340119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5F0DD-52C8-4B6E-B350-BBFDEC4180CC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2018. 02. 19.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9A140-56F3-4FE6-9B42-B6FACC1B9EA6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050823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E4CAB-5953-4B53-B533-788A9F0C198E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2018. 02. 19.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9A140-56F3-4FE6-9B42-B6FACC1B9EA6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936947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593B8-94D5-4A43-B216-DA0D233F64D8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2018. 02. 19.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63F1-CEEF-48F5-BD6E-1D62CCEFAC3F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843508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593B8-94D5-4A43-B216-DA0D233F64D8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2018. 02. 19.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63F1-CEEF-48F5-BD6E-1D62CCEFAC3F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317833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593B8-94D5-4A43-B216-DA0D233F64D8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2018. 02. 19.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63F1-CEEF-48F5-BD6E-1D62CCEFAC3F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291121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593B8-94D5-4A43-B216-DA0D233F64D8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2018. 02. 19.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63F1-CEEF-48F5-BD6E-1D62CCEFAC3F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609660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593B8-94D5-4A43-B216-DA0D233F64D8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2018. 02. 19.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63F1-CEEF-48F5-BD6E-1D62CCEFAC3F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444593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593B8-94D5-4A43-B216-DA0D233F64D8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2018. 02. 19.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63F1-CEEF-48F5-BD6E-1D62CCEFAC3F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905693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593B8-94D5-4A43-B216-DA0D233F64D8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2018. 02. 19.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63F1-CEEF-48F5-BD6E-1D62CCEFAC3F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40884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D17E2-4264-43F6-8492-4651E30ABEBF}" type="datetime1">
              <a:rPr lang="hu-HU" smtClean="0"/>
              <a:pPr/>
              <a:t>2018. 02. 19.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9A140-56F3-4FE6-9B42-B6FACC1B9EA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593B8-94D5-4A43-B216-DA0D233F64D8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2018. 02. 19.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63F1-CEEF-48F5-BD6E-1D62CCEFAC3F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638027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593B8-94D5-4A43-B216-DA0D233F64D8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2018. 02. 19.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63F1-CEEF-48F5-BD6E-1D62CCEFAC3F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115826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593B8-94D5-4A43-B216-DA0D233F64D8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2018. 02. 19.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63F1-CEEF-48F5-BD6E-1D62CCEFAC3F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12152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593B8-94D5-4A43-B216-DA0D233F64D8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2018. 02. 19.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63F1-CEEF-48F5-BD6E-1D62CCEFAC3F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593741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Alcím mintájának szerkesztése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hu-HU">
              <a:latin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en-US">
              <a:latin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fld id="{C6DFB395-0893-C143-BBD1-84A9FE0E2530}" type="slidenum">
              <a:rPr lang="en-US" altLang="x-none" smtClean="0">
                <a:latin typeface="Arial" charset="0"/>
              </a:rPr>
              <a:pPr defTabSz="449263" fontAlgn="base">
                <a:spcBef>
                  <a:spcPct val="0"/>
                </a:spcBef>
                <a:spcAft>
                  <a:spcPct val="0"/>
                </a:spcAft>
                <a:buSzPct val="100000"/>
              </a:pPr>
              <a:t>‹#›</a:t>
            </a:fld>
            <a:endParaRPr lang="en-US" altLang="x-none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816711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hu-HU">
              <a:latin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en-US">
              <a:latin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fld id="{C6DFB395-0893-C143-BBD1-84A9FE0E2530}" type="slidenum">
              <a:rPr lang="en-US" altLang="x-none" smtClean="0">
                <a:latin typeface="Arial" charset="0"/>
              </a:rPr>
              <a:pPr defTabSz="449263" fontAlgn="base">
                <a:spcBef>
                  <a:spcPct val="0"/>
                </a:spcBef>
                <a:spcAft>
                  <a:spcPct val="0"/>
                </a:spcAft>
                <a:buSzPct val="100000"/>
              </a:pPr>
              <a:t>‹#›</a:t>
            </a:fld>
            <a:endParaRPr lang="en-US" altLang="x-none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906910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hu-HU">
              <a:latin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en-US">
              <a:latin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fld id="{C6DFB395-0893-C143-BBD1-84A9FE0E2530}" type="slidenum">
              <a:rPr lang="en-US" altLang="x-none" smtClean="0">
                <a:latin typeface="Arial" charset="0"/>
              </a:rPr>
              <a:pPr defTabSz="449263" fontAlgn="base">
                <a:spcBef>
                  <a:spcPct val="0"/>
                </a:spcBef>
                <a:spcAft>
                  <a:spcPct val="0"/>
                </a:spcAft>
                <a:buSzPct val="100000"/>
              </a:pPr>
              <a:t>‹#›</a:t>
            </a:fld>
            <a:endParaRPr lang="en-US" altLang="x-none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213975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hu-HU">
              <a:latin typeface="Arial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en-US">
              <a:latin typeface="Arial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fld id="{C6DFB395-0893-C143-BBD1-84A9FE0E2530}" type="slidenum">
              <a:rPr lang="en-US" altLang="x-none" smtClean="0">
                <a:latin typeface="Arial" charset="0"/>
              </a:rPr>
              <a:pPr defTabSz="449263" fontAlgn="base">
                <a:spcBef>
                  <a:spcPct val="0"/>
                </a:spcBef>
                <a:spcAft>
                  <a:spcPct val="0"/>
                </a:spcAft>
                <a:buSzPct val="100000"/>
              </a:pPr>
              <a:t>‹#›</a:t>
            </a:fld>
            <a:endParaRPr lang="en-US" altLang="x-none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228900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hu-HU">
              <a:latin typeface="Arial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en-US">
              <a:latin typeface="Arial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fld id="{C6DFB395-0893-C143-BBD1-84A9FE0E2530}" type="slidenum">
              <a:rPr lang="en-US" altLang="x-none" smtClean="0">
                <a:latin typeface="Arial" charset="0"/>
              </a:rPr>
              <a:pPr defTabSz="449263" fontAlgn="base">
                <a:spcBef>
                  <a:spcPct val="0"/>
                </a:spcBef>
                <a:spcAft>
                  <a:spcPct val="0"/>
                </a:spcAft>
                <a:buSzPct val="100000"/>
              </a:pPr>
              <a:t>‹#›</a:t>
            </a:fld>
            <a:endParaRPr lang="en-US" altLang="x-none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037043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hu-HU">
              <a:latin typeface="Arial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en-US">
              <a:latin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fld id="{C6DFB395-0893-C143-BBD1-84A9FE0E2530}" type="slidenum">
              <a:rPr lang="en-US" altLang="x-none" smtClean="0">
                <a:latin typeface="Arial" charset="0"/>
              </a:rPr>
              <a:pPr defTabSz="449263" fontAlgn="base">
                <a:spcBef>
                  <a:spcPct val="0"/>
                </a:spcBef>
                <a:spcAft>
                  <a:spcPct val="0"/>
                </a:spcAft>
                <a:buSzPct val="100000"/>
              </a:pPr>
              <a:t>‹#›</a:t>
            </a:fld>
            <a:endParaRPr lang="en-US" altLang="x-none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4852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75FC4-5869-48CC-88D8-87C269A11A5C}" type="datetime1">
              <a:rPr lang="hu-HU" smtClean="0"/>
              <a:pPr/>
              <a:t>2018. 02. 19.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9A140-56F3-4FE6-9B42-B6FACC1B9EA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hu-HU">
              <a:latin typeface="Arial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en-US">
              <a:latin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fld id="{C6DFB395-0893-C143-BBD1-84A9FE0E2530}" type="slidenum">
              <a:rPr lang="en-US" altLang="x-none" smtClean="0">
                <a:latin typeface="Arial" charset="0"/>
              </a:rPr>
              <a:pPr defTabSz="449263" fontAlgn="base">
                <a:spcBef>
                  <a:spcPct val="0"/>
                </a:spcBef>
                <a:spcAft>
                  <a:spcPct val="0"/>
                </a:spcAft>
                <a:buSzPct val="100000"/>
              </a:pPr>
              <a:t>‹#›</a:t>
            </a:fld>
            <a:endParaRPr lang="en-US" altLang="x-none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195477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hu-HU">
              <a:latin typeface="Arial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en-US">
              <a:latin typeface="Arial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fld id="{C6DFB395-0893-C143-BBD1-84A9FE0E2530}" type="slidenum">
              <a:rPr lang="en-US" altLang="x-none" smtClean="0">
                <a:latin typeface="Arial" charset="0"/>
              </a:rPr>
              <a:pPr defTabSz="449263" fontAlgn="base">
                <a:spcBef>
                  <a:spcPct val="0"/>
                </a:spcBef>
                <a:spcAft>
                  <a:spcPct val="0"/>
                </a:spcAft>
                <a:buSzPct val="100000"/>
              </a:pPr>
              <a:t>‹#›</a:t>
            </a:fld>
            <a:endParaRPr lang="en-US" altLang="x-none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213400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hu-HU">
              <a:latin typeface="Arial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en-US">
              <a:latin typeface="Arial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fld id="{C6DFB395-0893-C143-BBD1-84A9FE0E2530}" type="slidenum">
              <a:rPr lang="en-US" altLang="x-none" smtClean="0">
                <a:latin typeface="Arial" charset="0"/>
              </a:rPr>
              <a:pPr defTabSz="449263" fontAlgn="base">
                <a:spcBef>
                  <a:spcPct val="0"/>
                </a:spcBef>
                <a:spcAft>
                  <a:spcPct val="0"/>
                </a:spcAft>
                <a:buSzPct val="100000"/>
              </a:pPr>
              <a:t>‹#›</a:t>
            </a:fld>
            <a:endParaRPr lang="en-US" altLang="x-none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311728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hu-HU">
              <a:latin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en-US">
              <a:latin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fld id="{C6DFB395-0893-C143-BBD1-84A9FE0E2530}" type="slidenum">
              <a:rPr lang="en-US" altLang="x-none" smtClean="0">
                <a:latin typeface="Arial" charset="0"/>
              </a:rPr>
              <a:pPr defTabSz="449263" fontAlgn="base">
                <a:spcBef>
                  <a:spcPct val="0"/>
                </a:spcBef>
                <a:spcAft>
                  <a:spcPct val="0"/>
                </a:spcAft>
                <a:buSzPct val="100000"/>
              </a:pPr>
              <a:t>‹#›</a:t>
            </a:fld>
            <a:endParaRPr lang="en-US" altLang="x-none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576030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hu-HU">
              <a:latin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en-US">
              <a:latin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fld id="{C6DFB395-0893-C143-BBD1-84A9FE0E2530}" type="slidenum">
              <a:rPr lang="en-US" altLang="x-none" smtClean="0">
                <a:latin typeface="Arial" charset="0"/>
              </a:rPr>
              <a:pPr defTabSz="449263" fontAlgn="base">
                <a:spcBef>
                  <a:spcPct val="0"/>
                </a:spcBef>
                <a:spcAft>
                  <a:spcPct val="0"/>
                </a:spcAft>
                <a:buSzPct val="100000"/>
              </a:pPr>
              <a:t>‹#›</a:t>
            </a:fld>
            <a:endParaRPr lang="en-US" altLang="x-none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573194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18488" cy="1131887"/>
          </a:xfrm>
        </p:spPr>
        <p:txBody>
          <a:bodyPr/>
          <a:lstStyle/>
          <a:p>
            <a:r>
              <a:rPr lang="hu-H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2250" cy="2165350"/>
          </a:xfrm>
        </p:spPr>
        <p:txBody>
          <a:bodyPr/>
          <a:lstStyle/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1850" y="1600200"/>
            <a:ext cx="4033838" cy="2165350"/>
          </a:xfrm>
        </p:spPr>
        <p:txBody>
          <a:bodyPr/>
          <a:lstStyle/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17950"/>
            <a:ext cx="4032250" cy="2166938"/>
          </a:xfrm>
        </p:spPr>
        <p:txBody>
          <a:bodyPr/>
          <a:lstStyle/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1850" y="3917950"/>
            <a:ext cx="4033838" cy="2166938"/>
          </a:xfrm>
        </p:spPr>
        <p:txBody>
          <a:bodyPr/>
          <a:lstStyle/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25C048-F2F0-9F42-9557-356377E9B569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204801984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>
  <p:cSld name="Title, 2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8488" cy="1131887"/>
          </a:xfrm>
        </p:spPr>
        <p:txBody>
          <a:bodyPr/>
          <a:lstStyle/>
          <a:p>
            <a:r>
              <a:rPr lang="hu-H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2250" cy="2165350"/>
          </a:xfrm>
        </p:spPr>
        <p:txBody>
          <a:bodyPr/>
          <a:lstStyle/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57200" y="3917950"/>
            <a:ext cx="4032250" cy="2166938"/>
          </a:xfrm>
        </p:spPr>
        <p:txBody>
          <a:bodyPr/>
          <a:lstStyle/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641850" y="1600200"/>
            <a:ext cx="4033838" cy="4484688"/>
          </a:xfrm>
        </p:spPr>
        <p:txBody>
          <a:bodyPr/>
          <a:lstStyle/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F956AB-6FDB-9644-B40E-9711CED3B3D9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261495684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Alcím mintájának szerkesztése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hu-HU">
              <a:latin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en-US">
              <a:latin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fld id="{C6DFB395-0893-C143-BBD1-84A9FE0E2530}" type="slidenum">
              <a:rPr lang="en-US" altLang="x-none" smtClean="0">
                <a:latin typeface="Arial" charset="0"/>
              </a:rPr>
              <a:pPr defTabSz="449263" fontAlgn="base">
                <a:spcBef>
                  <a:spcPct val="0"/>
                </a:spcBef>
                <a:spcAft>
                  <a:spcPct val="0"/>
                </a:spcAft>
                <a:buSzPct val="100000"/>
              </a:pPr>
              <a:t>‹#›</a:t>
            </a:fld>
            <a:endParaRPr lang="en-US" altLang="x-none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706335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hu-HU">
              <a:latin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en-US">
              <a:latin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fld id="{C6DFB395-0893-C143-BBD1-84A9FE0E2530}" type="slidenum">
              <a:rPr lang="en-US" altLang="x-none" smtClean="0">
                <a:latin typeface="Arial" charset="0"/>
              </a:rPr>
              <a:pPr defTabSz="449263" fontAlgn="base">
                <a:spcBef>
                  <a:spcPct val="0"/>
                </a:spcBef>
                <a:spcAft>
                  <a:spcPct val="0"/>
                </a:spcAft>
                <a:buSzPct val="100000"/>
              </a:pPr>
              <a:t>‹#›</a:t>
            </a:fld>
            <a:endParaRPr lang="en-US" altLang="x-none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797165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hu-HU">
              <a:latin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en-US">
              <a:latin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fld id="{C6DFB395-0893-C143-BBD1-84A9FE0E2530}" type="slidenum">
              <a:rPr lang="en-US" altLang="x-none" smtClean="0">
                <a:latin typeface="Arial" charset="0"/>
              </a:rPr>
              <a:pPr defTabSz="449263" fontAlgn="base">
                <a:spcBef>
                  <a:spcPct val="0"/>
                </a:spcBef>
                <a:spcAft>
                  <a:spcPct val="0"/>
                </a:spcAft>
                <a:buSzPct val="100000"/>
              </a:pPr>
              <a:t>‹#›</a:t>
            </a:fld>
            <a:endParaRPr lang="en-US" altLang="x-none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7751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B05B3-99E2-4296-81D5-9E3BCE547D53}" type="datetime1">
              <a:rPr lang="hu-HU" smtClean="0"/>
              <a:pPr/>
              <a:t>2018. 02. 19.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9A140-56F3-4FE6-9B42-B6FACC1B9EA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hu-HU">
              <a:latin typeface="Arial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en-US">
              <a:latin typeface="Arial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fld id="{C6DFB395-0893-C143-BBD1-84A9FE0E2530}" type="slidenum">
              <a:rPr lang="en-US" altLang="x-none" smtClean="0">
                <a:latin typeface="Arial" charset="0"/>
              </a:rPr>
              <a:pPr defTabSz="449263" fontAlgn="base">
                <a:spcBef>
                  <a:spcPct val="0"/>
                </a:spcBef>
                <a:spcAft>
                  <a:spcPct val="0"/>
                </a:spcAft>
                <a:buSzPct val="100000"/>
              </a:pPr>
              <a:t>‹#›</a:t>
            </a:fld>
            <a:endParaRPr lang="en-US" altLang="x-none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630406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hu-HU">
              <a:latin typeface="Arial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en-US">
              <a:latin typeface="Arial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fld id="{C6DFB395-0893-C143-BBD1-84A9FE0E2530}" type="slidenum">
              <a:rPr lang="en-US" altLang="x-none" smtClean="0">
                <a:latin typeface="Arial" charset="0"/>
              </a:rPr>
              <a:pPr defTabSz="449263" fontAlgn="base">
                <a:spcBef>
                  <a:spcPct val="0"/>
                </a:spcBef>
                <a:spcAft>
                  <a:spcPct val="0"/>
                </a:spcAft>
                <a:buSzPct val="100000"/>
              </a:pPr>
              <a:t>‹#›</a:t>
            </a:fld>
            <a:endParaRPr lang="en-US" altLang="x-none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762046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hu-HU">
              <a:latin typeface="Arial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en-US">
              <a:latin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fld id="{C6DFB395-0893-C143-BBD1-84A9FE0E2530}" type="slidenum">
              <a:rPr lang="en-US" altLang="x-none" smtClean="0">
                <a:latin typeface="Arial" charset="0"/>
              </a:rPr>
              <a:pPr defTabSz="449263" fontAlgn="base">
                <a:spcBef>
                  <a:spcPct val="0"/>
                </a:spcBef>
                <a:spcAft>
                  <a:spcPct val="0"/>
                </a:spcAft>
                <a:buSzPct val="100000"/>
              </a:pPr>
              <a:t>‹#›</a:t>
            </a:fld>
            <a:endParaRPr lang="en-US" altLang="x-none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6862660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hu-HU">
              <a:latin typeface="Arial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en-US">
              <a:latin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fld id="{C6DFB395-0893-C143-BBD1-84A9FE0E2530}" type="slidenum">
              <a:rPr lang="en-US" altLang="x-none" smtClean="0">
                <a:latin typeface="Arial" charset="0"/>
              </a:rPr>
              <a:pPr defTabSz="449263" fontAlgn="base">
                <a:spcBef>
                  <a:spcPct val="0"/>
                </a:spcBef>
                <a:spcAft>
                  <a:spcPct val="0"/>
                </a:spcAft>
                <a:buSzPct val="100000"/>
              </a:pPr>
              <a:t>‹#›</a:t>
            </a:fld>
            <a:endParaRPr lang="en-US" altLang="x-none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338120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hu-HU">
              <a:latin typeface="Arial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en-US">
              <a:latin typeface="Arial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fld id="{C6DFB395-0893-C143-BBD1-84A9FE0E2530}" type="slidenum">
              <a:rPr lang="en-US" altLang="x-none" smtClean="0">
                <a:latin typeface="Arial" charset="0"/>
              </a:rPr>
              <a:pPr defTabSz="449263" fontAlgn="base">
                <a:spcBef>
                  <a:spcPct val="0"/>
                </a:spcBef>
                <a:spcAft>
                  <a:spcPct val="0"/>
                </a:spcAft>
                <a:buSzPct val="100000"/>
              </a:pPr>
              <a:t>‹#›</a:t>
            </a:fld>
            <a:endParaRPr lang="en-US" altLang="x-none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2048977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hu-HU">
              <a:latin typeface="Arial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en-US">
              <a:latin typeface="Arial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fld id="{C6DFB395-0893-C143-BBD1-84A9FE0E2530}" type="slidenum">
              <a:rPr lang="en-US" altLang="x-none" smtClean="0">
                <a:latin typeface="Arial" charset="0"/>
              </a:rPr>
              <a:pPr defTabSz="449263" fontAlgn="base">
                <a:spcBef>
                  <a:spcPct val="0"/>
                </a:spcBef>
                <a:spcAft>
                  <a:spcPct val="0"/>
                </a:spcAft>
                <a:buSzPct val="100000"/>
              </a:pPr>
              <a:t>‹#›</a:t>
            </a:fld>
            <a:endParaRPr lang="en-US" altLang="x-none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985355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hu-HU">
              <a:latin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en-US">
              <a:latin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fld id="{C6DFB395-0893-C143-BBD1-84A9FE0E2530}" type="slidenum">
              <a:rPr lang="en-US" altLang="x-none" smtClean="0">
                <a:latin typeface="Arial" charset="0"/>
              </a:rPr>
              <a:pPr defTabSz="449263" fontAlgn="base">
                <a:spcBef>
                  <a:spcPct val="0"/>
                </a:spcBef>
                <a:spcAft>
                  <a:spcPct val="0"/>
                </a:spcAft>
                <a:buSzPct val="100000"/>
              </a:pPr>
              <a:t>‹#›</a:t>
            </a:fld>
            <a:endParaRPr lang="en-US" altLang="x-none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1723958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hu-HU">
              <a:latin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en-US">
              <a:latin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fld id="{C6DFB395-0893-C143-BBD1-84A9FE0E2530}" type="slidenum">
              <a:rPr lang="en-US" altLang="x-none" smtClean="0">
                <a:latin typeface="Arial" charset="0"/>
              </a:rPr>
              <a:pPr defTabSz="449263" fontAlgn="base">
                <a:spcBef>
                  <a:spcPct val="0"/>
                </a:spcBef>
                <a:spcAft>
                  <a:spcPct val="0"/>
                </a:spcAft>
                <a:buSzPct val="100000"/>
              </a:pPr>
              <a:t>‹#›</a:t>
            </a:fld>
            <a:endParaRPr lang="en-US" altLang="x-none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7061762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18488" cy="1131887"/>
          </a:xfrm>
        </p:spPr>
        <p:txBody>
          <a:bodyPr/>
          <a:lstStyle/>
          <a:p>
            <a:r>
              <a:rPr lang="hu-H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2250" cy="2165350"/>
          </a:xfrm>
        </p:spPr>
        <p:txBody>
          <a:bodyPr/>
          <a:lstStyle/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1850" y="1600200"/>
            <a:ext cx="4033838" cy="2165350"/>
          </a:xfrm>
        </p:spPr>
        <p:txBody>
          <a:bodyPr/>
          <a:lstStyle/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17950"/>
            <a:ext cx="4032250" cy="2166938"/>
          </a:xfrm>
        </p:spPr>
        <p:txBody>
          <a:bodyPr/>
          <a:lstStyle/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1850" y="3917950"/>
            <a:ext cx="4033838" cy="2166938"/>
          </a:xfrm>
        </p:spPr>
        <p:txBody>
          <a:bodyPr/>
          <a:lstStyle/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25C048-F2F0-9F42-9557-356377E9B569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2770819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8531D-D978-4188-8615-E189058F5488}" type="datetime1">
              <a:rPr lang="hu-HU" smtClean="0"/>
              <a:pPr/>
              <a:t>2018. 02. 19.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9A140-56F3-4FE6-9B42-B6FACC1B9EA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C856B-3F45-40C2-8647-C4A8FB281C2D}" type="datetime1">
              <a:rPr lang="hu-HU" smtClean="0"/>
              <a:pPr/>
              <a:t>2018. 02. 19.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9A140-56F3-4FE6-9B42-B6FACC1B9EA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86DED-0787-47D0-A6F6-74540765B296}" type="datetime1">
              <a:rPr lang="hu-HU" smtClean="0"/>
              <a:pPr/>
              <a:t>2018. 02. 19.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9A140-56F3-4FE6-9B42-B6FACC1B9EA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EB367-6A54-461A-BEE7-C19BD4BC1F24}" type="datetime1">
              <a:rPr lang="hu-HU" smtClean="0"/>
              <a:pPr/>
              <a:t>2018. 02. 19.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9A140-56F3-4FE6-9B42-B6FACC1B9EA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slideLayout" Target="../slideLayouts/slideLayout46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slideLayout" Target="../slideLayouts/slideLayout45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4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49.xml"/><Relationship Id="rId7" Type="http://schemas.openxmlformats.org/officeDocument/2006/relationships/slideLayout" Target="../slideLayouts/slideLayout53.xml"/><Relationship Id="rId12" Type="http://schemas.openxmlformats.org/officeDocument/2006/relationships/slideLayout" Target="../slideLayouts/slideLayout58.xml"/><Relationship Id="rId2" Type="http://schemas.openxmlformats.org/officeDocument/2006/relationships/slideLayout" Target="../slideLayouts/slideLayout48.xml"/><Relationship Id="rId1" Type="http://schemas.openxmlformats.org/officeDocument/2006/relationships/slideLayout" Target="../slideLayouts/slideLayout47.xml"/><Relationship Id="rId6" Type="http://schemas.openxmlformats.org/officeDocument/2006/relationships/slideLayout" Target="../slideLayouts/slideLayout52.xml"/><Relationship Id="rId11" Type="http://schemas.openxmlformats.org/officeDocument/2006/relationships/slideLayout" Target="../slideLayouts/slideLayout57.xml"/><Relationship Id="rId5" Type="http://schemas.openxmlformats.org/officeDocument/2006/relationships/slideLayout" Target="../slideLayouts/slideLayout51.xml"/><Relationship Id="rId10" Type="http://schemas.openxmlformats.org/officeDocument/2006/relationships/slideLayout" Target="../slideLayouts/slideLayout56.xml"/><Relationship Id="rId4" Type="http://schemas.openxmlformats.org/officeDocument/2006/relationships/slideLayout" Target="../slideLayouts/slideLayout50.xml"/><Relationship Id="rId9" Type="http://schemas.openxmlformats.org/officeDocument/2006/relationships/slideLayout" Target="../slideLayouts/slideLayout5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58653F-6B51-4457-9762-56EC5F601E4A}" type="datetime1">
              <a:rPr lang="hu-HU" smtClean="0"/>
              <a:pPr/>
              <a:t>2018. 02. 19.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69A140-56F3-4FE6-9B42-B6FACC1B9EA6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C2E0BA-C450-40A2-A15B-21DFD5EB8B54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2018. 02. 19.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69A140-56F3-4FE6-9B42-B6FACC1B9EA6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0823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7593B8-94D5-4A43-B216-DA0D233F64D8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2018. 02. 19.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BC63F1-CEEF-48F5-BD6E-1D62CCEFAC3F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9581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58653F-6B51-4457-9762-56EC5F601E4A}" type="datetime1">
              <a:rPr lang="hu-HU" smtClean="0"/>
              <a:pPr/>
              <a:t>2018. 02. 19.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69A140-56F3-4FE6-9B42-B6FACC1B9EA6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20093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  <p:sldLayoutId id="2147483774" r:id="rId12"/>
    <p:sldLayoutId id="2147483775" r:id="rId13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58653F-6B51-4457-9762-56EC5F601E4A}" type="datetime1">
              <a:rPr lang="hu-HU" smtClean="0"/>
              <a:pPr/>
              <a:t>2018. 02. 19.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69A140-56F3-4FE6-9B42-B6FACC1B9EA6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17527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78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  <p:sldLayoutId id="2147483788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0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0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0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0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0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5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0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0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5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0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0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5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6907" y="2670002"/>
            <a:ext cx="7601918" cy="1517996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o-RO" altLang="en-US" sz="4800" b="1" dirty="0"/>
              <a:t>Regulamentul </a:t>
            </a:r>
            <a:r>
              <a:rPr lang="ro-MD" altLang="en-US" sz="4800" b="1" dirty="0" smtClean="0"/>
              <a:t>UE</a:t>
            </a:r>
            <a:r>
              <a:rPr lang="en-GB" altLang="en-US" sz="4800" b="1" dirty="0" smtClean="0"/>
              <a:t> </a:t>
            </a:r>
            <a:r>
              <a:rPr lang="en-GB" altLang="en-US" sz="4800" b="1" dirty="0"/>
              <a:t>608/2013 </a:t>
            </a:r>
            <a:endParaRPr lang="bs-Latn-BA" altLang="en-US" b="1" dirty="0">
              <a:solidFill>
                <a:schemeClr val="accent1">
                  <a:lumMod val="50000"/>
                </a:schemeClr>
              </a:solidFill>
              <a:latin typeface="+mn-lt"/>
              <a:ea typeface="ＭＳ Ｐゴシック" charset="-12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6907" y="4425736"/>
            <a:ext cx="7601918" cy="1429718"/>
          </a:xfrm>
        </p:spPr>
        <p:txBody>
          <a:bodyPr>
            <a:normAutofit/>
          </a:bodyPr>
          <a:lstStyle/>
          <a:p>
            <a:pPr algn="l">
              <a:defRPr/>
            </a:pPr>
            <a:endParaRPr lang="en-US" sz="2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>
              <a:defRPr/>
            </a:pPr>
            <a:r>
              <a:rPr lang="ro-MD" sz="2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Gyula </a:t>
            </a:r>
            <a:r>
              <a:rPr lang="ro-MD" sz="21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Almasi</a:t>
            </a:r>
            <a:endParaRPr lang="en-US" sz="2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>
              <a:defRPr/>
            </a:pPr>
            <a:r>
              <a:rPr lang="en-US" sz="2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Chisinau</a:t>
            </a:r>
            <a:r>
              <a:rPr lang="en-US" sz="2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o-MD" sz="21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Februarie 2018</a:t>
            </a:r>
            <a:endParaRPr lang="bs-Latn-BA" sz="2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42088"/>
            <a:ext cx="9143999" cy="1590062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6268792" y="2034370"/>
            <a:ext cx="157444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project is funded by</a:t>
            </a:r>
          </a:p>
          <a:p>
            <a:pPr algn="ctr"/>
            <a:r>
              <a:rPr lang="en-US" sz="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European Union</a:t>
            </a:r>
          </a:p>
        </p:txBody>
      </p:sp>
      <p:pic>
        <p:nvPicPr>
          <p:cNvPr id="12" name="Picture 11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8172" y="1247721"/>
            <a:ext cx="881912" cy="786649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55344" y="1140119"/>
            <a:ext cx="1201338" cy="864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258131"/>
      </p:ext>
    </p:extLst>
  </p:cSld>
  <p:clrMapOvr>
    <a:masterClrMapping/>
  </p:clrMapOvr>
  <p:transition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/>
          <a:p>
            <a:r>
              <a:rPr lang="en-GB" sz="4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Cronologia</a:t>
            </a:r>
            <a:r>
              <a:rPr lang="en-GB" sz="4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4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procedurii</a:t>
            </a:r>
            <a:r>
              <a:rPr lang="en-GB" sz="4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- la </a:t>
            </a:r>
            <a:r>
              <a:rPr lang="en-GB" sz="4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cerere</a:t>
            </a:r>
            <a:endParaRPr lang="en-GB" sz="4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51520" y="980728"/>
            <a:ext cx="8640960" cy="5400600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Tábláza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8956200"/>
              </p:ext>
            </p:extLst>
          </p:nvPr>
        </p:nvGraphicFramePr>
        <p:xfrm>
          <a:off x="0" y="1124744"/>
          <a:ext cx="9144000" cy="5733256"/>
        </p:xfrm>
        <a:graphic>
          <a:graphicData uri="http://schemas.openxmlformats.org/drawingml/2006/table">
            <a:tbl>
              <a:tblPr firstRow="1" firstCol="1" bandRow="1"/>
              <a:tblGrid>
                <a:gridCol w="1463720"/>
                <a:gridCol w="1606126"/>
                <a:gridCol w="1491231"/>
                <a:gridCol w="1371478"/>
                <a:gridCol w="1146541"/>
                <a:gridCol w="1032452"/>
                <a:gridCol w="1032452"/>
              </a:tblGrid>
              <a:tr h="2256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 err="1" smtClean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Luni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 err="1" smtClean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Marți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 err="1" smtClean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Miercuri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 err="1" smtClean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Joi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 err="1" smtClean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Vineri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 err="1" smtClean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Sâmbătă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 err="1" smtClean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Duminică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17742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000" dirty="0" err="1" smtClean="0">
                          <a:effectLst/>
                          <a:latin typeface="Times" pitchFamily="18" charset="0"/>
                          <a:ea typeface="Calibri"/>
                          <a:cs typeface="Times New Roman"/>
                        </a:rPr>
                        <a:t>Ziua</a:t>
                      </a:r>
                      <a:r>
                        <a:rPr lang="pt-BR" sz="1000" dirty="0" smtClean="0">
                          <a:effectLst/>
                          <a:latin typeface="Times" pitchFamily="18" charset="0"/>
                          <a:ea typeface="Calibri"/>
                          <a:cs typeface="Times New Roman"/>
                        </a:rPr>
                        <a:t> de </a:t>
                      </a:r>
                      <a:r>
                        <a:rPr lang="pt-BR" sz="1000" dirty="0" err="1" smtClean="0">
                          <a:effectLst/>
                          <a:latin typeface="Times" pitchFamily="18" charset="0"/>
                          <a:ea typeface="Calibri"/>
                          <a:cs typeface="Times New Roman"/>
                        </a:rPr>
                        <a:t>suspendare</a:t>
                      </a:r>
                      <a:r>
                        <a:rPr lang="pt-BR" sz="1000" dirty="0" smtClean="0">
                          <a:effectLst/>
                          <a:latin typeface="Times" pitchFamily="18" charset="0"/>
                          <a:ea typeface="Calibri"/>
                          <a:cs typeface="Times New Roman"/>
                        </a:rPr>
                        <a:t> a </a:t>
                      </a:r>
                      <a:r>
                        <a:rPr lang="pt-BR" sz="1000" dirty="0" err="1" smtClean="0">
                          <a:effectLst/>
                          <a:latin typeface="Times" pitchFamily="18" charset="0"/>
                          <a:ea typeface="Calibri"/>
                          <a:cs typeface="Times New Roman"/>
                        </a:rPr>
                        <a:t>eliberării</a:t>
                      </a:r>
                      <a:r>
                        <a:rPr lang="pt-BR" sz="1000" dirty="0" smtClean="0">
                          <a:effectLst/>
                          <a:latin typeface="Times" pitchFamily="18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pt-BR" sz="1000" dirty="0" err="1" smtClean="0">
                          <a:effectLst/>
                          <a:latin typeface="Times" pitchFamily="18" charset="0"/>
                          <a:ea typeface="Calibri"/>
                          <a:cs typeface="Times New Roman"/>
                        </a:rPr>
                        <a:t>sau</a:t>
                      </a:r>
                      <a:r>
                        <a:rPr lang="pt-BR" sz="1000" dirty="0" smtClean="0">
                          <a:effectLst/>
                          <a:latin typeface="Times" pitchFamily="18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pt-BR" sz="1000" dirty="0" err="1" smtClean="0">
                          <a:effectLst/>
                          <a:latin typeface="Times" pitchFamily="18" charset="0"/>
                          <a:ea typeface="Calibri"/>
                          <a:cs typeface="Times New Roman"/>
                        </a:rPr>
                        <a:t>detenției</a:t>
                      </a:r>
                      <a:endParaRPr lang="hu-HU" sz="10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 smtClean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100" b="1" dirty="0" smtClean="0">
                        <a:solidFill>
                          <a:srgbClr val="1F497D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 err="1" smtClean="0">
                          <a:effectLst/>
                          <a:latin typeface="Times New Roman"/>
                          <a:ea typeface="Calibri"/>
                        </a:rPr>
                        <a:t>Notificarea</a:t>
                      </a:r>
                      <a:r>
                        <a:rPr lang="pt-BR" sz="100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pt-BR" sz="1000" dirty="0" err="1" smtClean="0">
                          <a:effectLst/>
                          <a:latin typeface="Times New Roman"/>
                          <a:ea typeface="Calibri"/>
                        </a:rPr>
                        <a:t>declarantului</a:t>
                      </a:r>
                      <a:r>
                        <a:rPr lang="pt-BR" sz="100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pt-BR" sz="1000" dirty="0" err="1" smtClean="0">
                          <a:effectLst/>
                          <a:latin typeface="Times New Roman"/>
                          <a:ea typeface="Calibri"/>
                        </a:rPr>
                        <a:t>sau</a:t>
                      </a:r>
                      <a:r>
                        <a:rPr lang="pt-BR" sz="100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pt-BR" sz="1000" dirty="0" err="1" smtClean="0">
                          <a:effectLst/>
                          <a:latin typeface="Times New Roman"/>
                          <a:ea typeface="Calibri"/>
                        </a:rPr>
                        <a:t>titularului</a:t>
                      </a:r>
                      <a:r>
                        <a:rPr lang="pt-BR" sz="100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pt-BR" sz="1000" dirty="0" err="1" smtClean="0">
                          <a:effectLst/>
                          <a:latin typeface="Times New Roman"/>
                          <a:ea typeface="Calibri"/>
                        </a:rPr>
                        <a:t>mărfurilor</a:t>
                      </a:r>
                      <a:endParaRPr lang="hu-HU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 smtClean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100" b="1" dirty="0" smtClean="0">
                        <a:solidFill>
                          <a:srgbClr val="1F497D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vi-VN" sz="10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Notificarea </a:t>
                      </a:r>
                      <a:r>
                        <a:rPr lang="ro-RO" sz="10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titularilor</a:t>
                      </a:r>
                      <a:r>
                        <a:rPr lang="ro-RO" sz="1000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de drepturi</a:t>
                      </a:r>
                      <a:r>
                        <a:rPr lang="vi-VN" sz="10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(AFA acordată)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vi-VN" sz="10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(posibil și în ziua precedentă)</a:t>
                      </a:r>
                      <a:endParaRPr lang="hu-HU" sz="10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hu-H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hu-H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hu-H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</a:tr>
              <a:tr h="18666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dirty="0" err="1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Zi</a:t>
                      </a:r>
                      <a:r>
                        <a:rPr lang="hu-HU" sz="1000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000" dirty="0" err="1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liberă</a:t>
                      </a:r>
                      <a:r>
                        <a:rPr lang="hu-HU" sz="1000" baseline="0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la </a:t>
                      </a:r>
                      <a:r>
                        <a:rPr lang="hu-HU" sz="1000" baseline="0" dirty="0" err="1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bancă</a:t>
                      </a:r>
                      <a:endParaRPr lang="hu-HU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11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12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</a:t>
                      </a:r>
                      <a:endParaRPr lang="hu-H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</a:t>
                      </a:r>
                      <a:endParaRPr lang="hu-H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</a:tr>
              <a:tr h="18666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15</a:t>
                      </a:r>
                      <a:endParaRPr lang="hu-H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b="1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hu-H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b="1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hu-H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b="1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hu-H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b="1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hu-H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b="1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hu-H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b="1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hu-H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b="1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hu-H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b="1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hu-H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16</a:t>
                      </a:r>
                      <a:endParaRPr lang="hu-H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 smtClean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17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100" b="1" dirty="0" smtClean="0">
                        <a:solidFill>
                          <a:srgbClr val="1F497D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dirty="0" err="1" smtClean="0">
                          <a:effectLst/>
                          <a:latin typeface="Times New Roman"/>
                          <a:ea typeface="Calibri"/>
                        </a:rPr>
                        <a:t>Răspunsul</a:t>
                      </a:r>
                      <a:r>
                        <a:rPr lang="pt-BR" sz="100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pt-BR" sz="1000" dirty="0" err="1" smtClean="0">
                          <a:effectLst/>
                          <a:latin typeface="Times New Roman"/>
                          <a:ea typeface="Calibri"/>
                        </a:rPr>
                        <a:t>declarantului</a:t>
                      </a:r>
                      <a:r>
                        <a:rPr lang="pt-BR" sz="100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pt-BR" sz="1000" dirty="0" err="1" smtClean="0">
                          <a:effectLst/>
                          <a:latin typeface="Times New Roman"/>
                          <a:ea typeface="Calibri"/>
                        </a:rPr>
                        <a:t>sau</a:t>
                      </a:r>
                      <a:r>
                        <a:rPr lang="pt-BR" sz="100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pt-BR" sz="1000" dirty="0" err="1" smtClean="0">
                          <a:effectLst/>
                          <a:latin typeface="Times New Roman"/>
                          <a:ea typeface="Calibri"/>
                        </a:rPr>
                        <a:t>titularului</a:t>
                      </a:r>
                      <a:r>
                        <a:rPr lang="pt-BR" sz="100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pt-BR" sz="1000" dirty="0" err="1" smtClean="0">
                          <a:effectLst/>
                          <a:latin typeface="Times New Roman"/>
                          <a:ea typeface="Calibri"/>
                        </a:rPr>
                        <a:t>mărfurilor</a:t>
                      </a:r>
                      <a:endParaRPr lang="hu-HU" sz="10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 smtClean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18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 err="1" smtClean="0">
                          <a:effectLst/>
                          <a:latin typeface="Times New Roman"/>
                          <a:ea typeface="Calibri"/>
                        </a:rPr>
                        <a:t>Răspunsul</a:t>
                      </a:r>
                      <a:r>
                        <a:rPr lang="pt-BR" sz="100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pt-BR" sz="1000" dirty="0" err="1" smtClean="0">
                          <a:effectLst/>
                          <a:latin typeface="Times New Roman"/>
                          <a:ea typeface="Calibri"/>
                        </a:rPr>
                        <a:t>din</a:t>
                      </a:r>
                      <a:r>
                        <a:rPr lang="pt-BR" sz="100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pt-BR" sz="1000" dirty="0" err="1" smtClean="0">
                          <a:effectLst/>
                          <a:latin typeface="Times New Roman"/>
                          <a:ea typeface="Calibri"/>
                        </a:rPr>
                        <a:t>partea</a:t>
                      </a:r>
                      <a:r>
                        <a:rPr lang="pt-BR" sz="100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ro-RO" sz="1000" dirty="0" smtClean="0">
                          <a:effectLst/>
                          <a:latin typeface="Times New Roman"/>
                          <a:ea typeface="Calibri"/>
                        </a:rPr>
                        <a:t>titularului</a:t>
                      </a:r>
                      <a:r>
                        <a:rPr lang="ro-RO" sz="1000" baseline="0" dirty="0" smtClean="0">
                          <a:effectLst/>
                          <a:latin typeface="Times New Roman"/>
                          <a:ea typeface="Calibri"/>
                        </a:rPr>
                        <a:t> de drepturi </a:t>
                      </a:r>
                      <a:r>
                        <a:rPr lang="pt-BR" sz="100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pt-BR" sz="1000" dirty="0" err="1" smtClean="0">
                          <a:effectLst/>
                          <a:latin typeface="Times New Roman"/>
                          <a:ea typeface="Calibri"/>
                        </a:rPr>
                        <a:t>sau</a:t>
                      </a:r>
                      <a:r>
                        <a:rPr lang="pt-BR" sz="100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pt-BR" sz="1000" dirty="0" err="1" smtClean="0">
                          <a:effectLst/>
                          <a:latin typeface="Times New Roman"/>
                          <a:ea typeface="Calibri"/>
                        </a:rPr>
                        <a:t>cererea</a:t>
                      </a:r>
                      <a:r>
                        <a:rPr lang="pt-BR" sz="1000" dirty="0" smtClean="0">
                          <a:effectLst/>
                          <a:latin typeface="Times New Roman"/>
                          <a:ea typeface="Calibri"/>
                        </a:rPr>
                        <a:t> de </a:t>
                      </a:r>
                      <a:r>
                        <a:rPr lang="pt-BR" sz="1000" dirty="0" err="1" smtClean="0">
                          <a:effectLst/>
                          <a:latin typeface="Times New Roman"/>
                          <a:ea typeface="Calibri"/>
                        </a:rPr>
                        <a:t>extindere</a:t>
                      </a:r>
                      <a:r>
                        <a:rPr lang="pt-BR" sz="1000" dirty="0" smtClean="0">
                          <a:effectLst/>
                          <a:latin typeface="Times New Roman"/>
                          <a:ea typeface="Calibri"/>
                        </a:rPr>
                        <a:t> a </a:t>
                      </a:r>
                      <a:r>
                        <a:rPr lang="pt-BR" sz="1000" dirty="0" err="1" smtClean="0">
                          <a:effectLst/>
                          <a:latin typeface="Times New Roman"/>
                          <a:ea typeface="Calibri"/>
                        </a:rPr>
                        <a:t>detenției</a:t>
                      </a:r>
                      <a:endParaRPr lang="hu-HU" sz="1000" dirty="0" smtClean="0">
                        <a:effectLst/>
                        <a:latin typeface="Times New Roman"/>
                        <a:ea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19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21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038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504056"/>
          </a:xfrm>
        </p:spPr>
        <p:txBody>
          <a:bodyPr>
            <a:noAutofit/>
          </a:bodyPr>
          <a:lstStyle/>
          <a:p>
            <a:r>
              <a:rPr lang="en-GB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Cronologia</a:t>
            </a:r>
            <a:r>
              <a:rPr lang="en-GB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procedurii</a:t>
            </a:r>
            <a:r>
              <a:rPr lang="en-GB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- </a:t>
            </a:r>
            <a:r>
              <a:rPr lang="en-GB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loturi</a:t>
            </a:r>
            <a:r>
              <a:rPr lang="en-GB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mici</a:t>
            </a:r>
            <a:endParaRPr lang="en-GB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51520" y="980728"/>
            <a:ext cx="8640960" cy="5400600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ábláza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1059823"/>
              </p:ext>
            </p:extLst>
          </p:nvPr>
        </p:nvGraphicFramePr>
        <p:xfrm>
          <a:off x="0" y="1052736"/>
          <a:ext cx="9144000" cy="5805264"/>
        </p:xfrm>
        <a:graphic>
          <a:graphicData uri="http://schemas.openxmlformats.org/drawingml/2006/table">
            <a:tbl>
              <a:tblPr firstRow="1" firstCol="1" bandRow="1"/>
              <a:tblGrid>
                <a:gridCol w="1463720"/>
                <a:gridCol w="1606126"/>
                <a:gridCol w="1491231"/>
                <a:gridCol w="1371478"/>
                <a:gridCol w="1146541"/>
                <a:gridCol w="1032452"/>
                <a:gridCol w="1032452"/>
              </a:tblGrid>
              <a:tr h="2371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 err="1" smtClean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Luni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 err="1" smtClean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Marți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 err="1" smtClean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Miercuri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 err="1" smtClean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Joi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 err="1" smtClean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Vineri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 err="1" smtClean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Sâmbătă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 err="1" smtClean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Duminică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16867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000" dirty="0" err="1" smtClean="0">
                          <a:effectLst/>
                          <a:latin typeface="Times" pitchFamily="18" charset="0"/>
                          <a:ea typeface="Calibri"/>
                          <a:cs typeface="Times New Roman"/>
                        </a:rPr>
                        <a:t>Ziua</a:t>
                      </a:r>
                      <a:r>
                        <a:rPr lang="pt-BR" sz="1000" dirty="0" smtClean="0">
                          <a:effectLst/>
                          <a:latin typeface="Times" pitchFamily="18" charset="0"/>
                          <a:ea typeface="Calibri"/>
                          <a:cs typeface="Times New Roman"/>
                        </a:rPr>
                        <a:t> de </a:t>
                      </a:r>
                      <a:r>
                        <a:rPr lang="pt-BR" sz="1000" dirty="0" err="1" smtClean="0">
                          <a:effectLst/>
                          <a:latin typeface="Times" pitchFamily="18" charset="0"/>
                          <a:ea typeface="Calibri"/>
                          <a:cs typeface="Times New Roman"/>
                        </a:rPr>
                        <a:t>suspendare</a:t>
                      </a:r>
                      <a:r>
                        <a:rPr lang="pt-BR" sz="1000" dirty="0" smtClean="0">
                          <a:effectLst/>
                          <a:latin typeface="Times" pitchFamily="18" charset="0"/>
                          <a:ea typeface="Calibri"/>
                          <a:cs typeface="Times New Roman"/>
                        </a:rPr>
                        <a:t> a </a:t>
                      </a:r>
                      <a:r>
                        <a:rPr lang="pt-BR" sz="1000" dirty="0" err="1" smtClean="0">
                          <a:effectLst/>
                          <a:latin typeface="Times" pitchFamily="18" charset="0"/>
                          <a:ea typeface="Calibri"/>
                          <a:cs typeface="Times New Roman"/>
                        </a:rPr>
                        <a:t>eliberării</a:t>
                      </a:r>
                      <a:r>
                        <a:rPr lang="pt-BR" sz="1000" dirty="0" smtClean="0">
                          <a:effectLst/>
                          <a:latin typeface="Times" pitchFamily="18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pt-BR" sz="1000" dirty="0" err="1" smtClean="0">
                          <a:effectLst/>
                          <a:latin typeface="Times" pitchFamily="18" charset="0"/>
                          <a:ea typeface="Calibri"/>
                          <a:cs typeface="Times New Roman"/>
                        </a:rPr>
                        <a:t>sau</a:t>
                      </a:r>
                      <a:r>
                        <a:rPr lang="pt-BR" sz="1000" dirty="0" smtClean="0">
                          <a:effectLst/>
                          <a:latin typeface="Times" pitchFamily="18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pt-BR" sz="1000" dirty="0" err="1" smtClean="0">
                          <a:effectLst/>
                          <a:latin typeface="Times" pitchFamily="18" charset="0"/>
                          <a:ea typeface="Calibri"/>
                          <a:cs typeface="Times New Roman"/>
                        </a:rPr>
                        <a:t>detenției</a:t>
                      </a:r>
                      <a:endParaRPr lang="hu-HU" sz="10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 smtClean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100" b="1" dirty="0" smtClean="0">
                        <a:solidFill>
                          <a:srgbClr val="1F497D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 err="1" smtClean="0">
                          <a:effectLst/>
                          <a:latin typeface="Times New Roman"/>
                          <a:ea typeface="Calibri"/>
                        </a:rPr>
                        <a:t>Notificarea</a:t>
                      </a:r>
                      <a:r>
                        <a:rPr lang="pt-BR" sz="100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pt-BR" sz="1000" dirty="0" err="1" smtClean="0">
                          <a:effectLst/>
                          <a:latin typeface="Times New Roman"/>
                          <a:ea typeface="Calibri"/>
                        </a:rPr>
                        <a:t>declarantului</a:t>
                      </a:r>
                      <a:r>
                        <a:rPr lang="pt-BR" sz="100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pt-BR" sz="1000" dirty="0" err="1" smtClean="0">
                          <a:effectLst/>
                          <a:latin typeface="Times New Roman"/>
                          <a:ea typeface="Calibri"/>
                        </a:rPr>
                        <a:t>sau</a:t>
                      </a:r>
                      <a:r>
                        <a:rPr lang="pt-BR" sz="100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pt-BR" sz="1000" dirty="0" err="1" smtClean="0">
                          <a:effectLst/>
                          <a:latin typeface="Times New Roman"/>
                          <a:ea typeface="Calibri"/>
                        </a:rPr>
                        <a:t>titularului</a:t>
                      </a:r>
                      <a:r>
                        <a:rPr lang="pt-BR" sz="100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pt-BR" sz="1000" dirty="0" err="1" smtClean="0">
                          <a:effectLst/>
                          <a:latin typeface="Times New Roman"/>
                          <a:ea typeface="Calibri"/>
                        </a:rPr>
                        <a:t>mărfurilor</a:t>
                      </a:r>
                      <a:endParaRPr lang="hu-HU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hu-H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hu-H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hu-H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hu-H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</a:tr>
              <a:tr h="19196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dirty="0" err="1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Zi</a:t>
                      </a:r>
                      <a:r>
                        <a:rPr lang="hu-HU" sz="1000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000" dirty="0" err="1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liberă</a:t>
                      </a:r>
                      <a:r>
                        <a:rPr lang="hu-HU" sz="1000" baseline="0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la </a:t>
                      </a:r>
                      <a:r>
                        <a:rPr lang="hu-HU" sz="1000" baseline="0" dirty="0" err="1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bancă</a:t>
                      </a:r>
                      <a:endParaRPr lang="hu-HU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hu-H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11</a:t>
                      </a:r>
                      <a:endParaRPr lang="hu-H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12</a:t>
                      </a:r>
                      <a:endParaRPr lang="hu-H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</a:t>
                      </a:r>
                      <a:endParaRPr lang="hu-H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</a:t>
                      </a:r>
                      <a:endParaRPr lang="hu-H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</a:tr>
              <a:tr h="19617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15</a:t>
                      </a:r>
                      <a:endParaRPr lang="hu-H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b="1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hu-H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b="1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hu-H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b="1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hu-H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b="1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hu-H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b="1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hu-H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b="1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hu-H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b="1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hu-H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000" b="1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hu-H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16</a:t>
                      </a:r>
                      <a:endParaRPr lang="hu-H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 smtClean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17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100" b="1" dirty="0" smtClean="0">
                        <a:solidFill>
                          <a:srgbClr val="1F497D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dirty="0" err="1" smtClean="0">
                          <a:effectLst/>
                          <a:latin typeface="Times New Roman"/>
                          <a:ea typeface="Calibri"/>
                        </a:rPr>
                        <a:t>Răspunsul</a:t>
                      </a:r>
                      <a:r>
                        <a:rPr lang="pt-BR" sz="100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pt-BR" sz="1000" dirty="0" err="1" smtClean="0">
                          <a:effectLst/>
                          <a:latin typeface="Times New Roman"/>
                          <a:ea typeface="Calibri"/>
                        </a:rPr>
                        <a:t>declarantului</a:t>
                      </a:r>
                      <a:r>
                        <a:rPr lang="pt-BR" sz="100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pt-BR" sz="1000" dirty="0" err="1" smtClean="0">
                          <a:effectLst/>
                          <a:latin typeface="Times New Roman"/>
                          <a:ea typeface="Calibri"/>
                        </a:rPr>
                        <a:t>sau</a:t>
                      </a:r>
                      <a:r>
                        <a:rPr lang="pt-BR" sz="100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pt-BR" sz="1000" dirty="0" err="1" smtClean="0">
                          <a:effectLst/>
                          <a:latin typeface="Times New Roman"/>
                          <a:ea typeface="Calibri"/>
                        </a:rPr>
                        <a:t>titularului</a:t>
                      </a:r>
                      <a:r>
                        <a:rPr lang="pt-BR" sz="100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pt-BR" sz="1000" dirty="0" err="1" smtClean="0">
                          <a:effectLst/>
                          <a:latin typeface="Times New Roman"/>
                          <a:ea typeface="Calibri"/>
                        </a:rPr>
                        <a:t>mărfurilor</a:t>
                      </a:r>
                      <a:endParaRPr lang="hu-HU" sz="10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 smtClean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18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100" b="1" dirty="0" smtClean="0">
                        <a:solidFill>
                          <a:srgbClr val="1F497D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000" dirty="0" smtClean="0">
                          <a:effectLst/>
                          <a:latin typeface="Times New Roman"/>
                          <a:ea typeface="Calibri"/>
                        </a:rPr>
                        <a:t>Notificare</a:t>
                      </a:r>
                      <a:r>
                        <a:rPr lang="ro-RO" sz="1000" dirty="0" smtClean="0">
                          <a:effectLst/>
                          <a:latin typeface="Times New Roman"/>
                          <a:ea typeface="Calibri"/>
                        </a:rPr>
                        <a:t>a</a:t>
                      </a:r>
                      <a:r>
                        <a:rPr lang="ro-RO" sz="1000" baseline="0" dirty="0" smtClean="0">
                          <a:effectLst/>
                          <a:latin typeface="Times New Roman"/>
                          <a:ea typeface="Calibri"/>
                        </a:rPr>
                        <a:t> titularului de drepturi </a:t>
                      </a:r>
                      <a:r>
                        <a:rPr lang="vi-VN" sz="1000" dirty="0" smtClean="0">
                          <a:effectLst/>
                          <a:latin typeface="Times New Roman"/>
                          <a:ea typeface="Calibri"/>
                        </a:rPr>
                        <a:t>dacă declarantul sau titularul mărfurilor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000" dirty="0" smtClean="0">
                          <a:effectLst/>
                          <a:latin typeface="Times New Roman"/>
                          <a:ea typeface="Calibri"/>
                        </a:rPr>
                        <a:t>nu este de acord cu distrugerea</a:t>
                      </a:r>
                      <a:endParaRPr lang="hu-HU" sz="1000" dirty="0" smtClean="0">
                        <a:effectLst/>
                        <a:latin typeface="Times New Roman"/>
                        <a:ea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19</a:t>
                      </a:r>
                      <a:endParaRPr lang="hu-H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</a:t>
                      </a:r>
                      <a:endParaRPr lang="hu-H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21</a:t>
                      </a:r>
                      <a:endParaRPr lang="hu-H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</a:tr>
            </a:tbl>
          </a:graphicData>
        </a:graphic>
      </p:graphicFrame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9A140-56F3-4FE6-9B42-B6FACC1B9EA6}" type="slidenum">
              <a:rPr lang="hu-HU" smtClean="0"/>
              <a:pPr/>
              <a:t>11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1933918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/>
          <a:p>
            <a:r>
              <a:rPr lang="ro-RO" sz="4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Distrugerea bunurilor</a:t>
            </a:r>
            <a:endParaRPr lang="en-GB" sz="4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51520" y="1268760"/>
            <a:ext cx="8640960" cy="5400600"/>
          </a:xfrm>
        </p:spPr>
        <p:txBody>
          <a:bodyPr>
            <a:normAutofit fontScale="92500"/>
          </a:bodyPr>
          <a:lstStyle/>
          <a:p>
            <a:pPr marL="457200" lvl="1" indent="0">
              <a:buNone/>
            </a:pPr>
            <a:r>
              <a:rPr lang="vi-VN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În </a:t>
            </a:r>
            <a:r>
              <a:rPr lang="vi-VN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procedurile la cerere sau din oficiu</a:t>
            </a:r>
          </a:p>
          <a:p>
            <a:pPr lvl="1"/>
            <a:r>
              <a:rPr lang="vi-VN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 baza consimțământului părților implicate</a:t>
            </a:r>
          </a:p>
          <a:p>
            <a:pPr lvl="1"/>
            <a:r>
              <a:rPr lang="vi-VN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Este posibil să se considere acordul de distrugere</a:t>
            </a:r>
          </a:p>
          <a:p>
            <a:pPr lvl="1"/>
            <a:r>
              <a:rPr lang="vi-VN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Orice tip de </a:t>
            </a:r>
            <a:r>
              <a:rPr lang="vi-VN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bunuri</a:t>
            </a:r>
            <a:endParaRPr lang="ro-RO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lvl="1" indent="0">
              <a:buNone/>
            </a:pPr>
            <a:endParaRPr lang="vi-VN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lvl="1" indent="0">
              <a:buNone/>
            </a:pPr>
            <a:r>
              <a:rPr lang="vi-VN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Pentru transporturi mici</a:t>
            </a:r>
          </a:p>
          <a:p>
            <a:pPr lvl="1"/>
            <a:r>
              <a:rPr lang="ro-RO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Titularul</a:t>
            </a:r>
            <a:r>
              <a:rPr lang="vi-VN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vi-VN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solicită utilizarea procedurii în AFA</a:t>
            </a:r>
          </a:p>
          <a:p>
            <a:pPr lvl="1"/>
            <a:r>
              <a:rPr lang="vi-VN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 baza consimțământului părților implicate</a:t>
            </a:r>
          </a:p>
          <a:p>
            <a:pPr lvl="1"/>
            <a:r>
              <a:rPr lang="vi-VN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Bunuri suspectate de a fi contrafăcute, transportate în transporturi mici</a:t>
            </a:r>
          </a:p>
          <a:p>
            <a:pPr lvl="1"/>
            <a:r>
              <a:rPr lang="vi-VN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Bunuri neperisabile</a:t>
            </a:r>
            <a:endParaRPr lang="en-GB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lvl="1" indent="0">
              <a:buNone/>
            </a:pP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u-H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9A140-56F3-4FE6-9B42-B6FACC1B9EA6}" type="slidenum">
              <a:rPr lang="hu-HU" smtClean="0"/>
              <a:pPr/>
              <a:t>12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30902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/>
          <a:p>
            <a:r>
              <a:rPr lang="ro-RO" sz="4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Distrugerea bunurilor</a:t>
            </a:r>
            <a:endParaRPr lang="en-GB" sz="4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51520" y="1196752"/>
            <a:ext cx="8640960" cy="5472608"/>
          </a:xfrm>
        </p:spPr>
        <p:txBody>
          <a:bodyPr>
            <a:normAutofit fontScale="92500" lnSpcReduction="20000"/>
          </a:bodyPr>
          <a:lstStyle/>
          <a:p>
            <a:pPr marL="457200" lvl="1" indent="0">
              <a:buNone/>
            </a:pPr>
            <a:r>
              <a:rPr lang="vi-VN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Posibilitatea </a:t>
            </a:r>
            <a:r>
              <a:rPr lang="vi-VN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 a transmite bunuri</a:t>
            </a:r>
          </a:p>
          <a:p>
            <a:pPr lvl="1"/>
            <a:r>
              <a:rPr lang="vi-VN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 cererea </a:t>
            </a:r>
            <a:r>
              <a:rPr lang="ro-RO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titlularului</a:t>
            </a:r>
            <a:r>
              <a:rPr lang="ro-RO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vi-VN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/>
            <a:r>
              <a:rPr lang="vi-VN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În cadrul UE</a:t>
            </a:r>
          </a:p>
          <a:p>
            <a:pPr lvl="1"/>
            <a:r>
              <a:rPr lang="vi-VN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Procedura de tranzit (supraveghere</a:t>
            </a:r>
            <a:r>
              <a:rPr lang="vi-VN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  <a:endParaRPr lang="ro-RO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lvl="1" indent="0">
              <a:buNone/>
            </a:pPr>
            <a:endParaRPr lang="ro-RO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lvl="1" indent="0">
              <a:buNone/>
            </a:pPr>
            <a:r>
              <a:rPr lang="ro-RO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</a:t>
            </a:r>
            <a:r>
              <a:rPr lang="vi-VN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esponsabilităţi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/>
            <a:r>
              <a:rPr lang="vi-VN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Responsabilitatea</a:t>
            </a:r>
            <a:r>
              <a:rPr lang="ro-RO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pe </a:t>
            </a:r>
            <a:r>
              <a:rPr lang="ro-RO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titlular</a:t>
            </a:r>
            <a:endParaRPr lang="vi-VN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/>
            <a:r>
              <a:rPr lang="vi-VN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Sub supravegherea vamală</a:t>
            </a:r>
          </a:p>
          <a:p>
            <a:pPr lvl="1"/>
            <a:r>
              <a:rPr lang="vi-VN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Costuri</a:t>
            </a:r>
            <a:r>
              <a:rPr lang="ro-RO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o-RO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suportate de titularul de drepturi</a:t>
            </a:r>
          </a:p>
          <a:p>
            <a:pPr lvl="1"/>
            <a:endParaRPr lang="vi-VN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lvl="1" indent="0">
              <a:buNone/>
            </a:pPr>
            <a:r>
              <a:rPr lang="vi-VN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Probe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/>
            <a:r>
              <a:rPr lang="vi-VN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 exemplu. în scopuri de </a:t>
            </a:r>
            <a:r>
              <a:rPr lang="ro-RO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instruire</a:t>
            </a:r>
            <a:endParaRPr lang="vi-VN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/>
            <a:r>
              <a:rPr lang="vi-VN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Punerea în liberă circulație</a:t>
            </a:r>
            <a:endParaRPr lang="en-GB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9A140-56F3-4FE6-9B42-B6FACC1B9EA6}" type="slidenum">
              <a:rPr lang="hu-HU" smtClean="0"/>
              <a:pPr/>
              <a:t>13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75111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/>
          <a:p>
            <a:r>
              <a:rPr lang="ro-RO" sz="4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Procedurile legale</a:t>
            </a:r>
            <a:endParaRPr lang="en-GB" sz="4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51520" y="1124744"/>
            <a:ext cx="8640960" cy="5256584"/>
          </a:xfrm>
        </p:spPr>
        <p:txBody>
          <a:bodyPr>
            <a:normAutofit fontScale="92500" lnSpcReduction="20000"/>
          </a:bodyPr>
          <a:lstStyle/>
          <a:p>
            <a:pPr marL="457200" lvl="1" indent="0">
              <a:buNone/>
            </a:pPr>
            <a:r>
              <a:rPr lang="vi-VN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Cand</a:t>
            </a:r>
            <a:r>
              <a:rPr lang="vi-VN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</a:p>
          <a:p>
            <a:pPr lvl="1"/>
            <a:r>
              <a:rPr lang="vi-VN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Nu există niciun acord privind distrugerea</a:t>
            </a:r>
          </a:p>
          <a:p>
            <a:pPr lvl="1"/>
            <a:r>
              <a:rPr lang="vi-VN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În termen de 10 (+10) zile lucrătoare de la </a:t>
            </a:r>
            <a:r>
              <a:rPr lang="vi-VN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notificare</a:t>
            </a:r>
            <a:endParaRPr lang="ro-RO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lvl="1" indent="0">
              <a:buNone/>
            </a:pPr>
            <a:endParaRPr lang="vi-VN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lvl="1" indent="0">
              <a:buNone/>
            </a:pPr>
            <a:r>
              <a:rPr lang="vi-VN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Posibilitățile </a:t>
            </a:r>
            <a:r>
              <a:rPr lang="ro-RO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pentru titularul de drepturi</a:t>
            </a:r>
            <a:endParaRPr lang="vi-VN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/>
            <a:r>
              <a:rPr lang="vi-VN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Curtea de Conturi</a:t>
            </a:r>
          </a:p>
          <a:p>
            <a:pPr lvl="1"/>
            <a:r>
              <a:rPr lang="vi-VN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Drept civil</a:t>
            </a:r>
          </a:p>
          <a:p>
            <a:pPr lvl="1"/>
            <a:r>
              <a:rPr lang="vi-VN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Încălcare sau procedură penală</a:t>
            </a:r>
          </a:p>
          <a:p>
            <a:pPr lvl="1"/>
            <a:r>
              <a:rPr lang="ro-RO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Acțiune</a:t>
            </a:r>
            <a:r>
              <a:rPr lang="vi-VN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vi-VN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privată (plângerea părții vătămate</a:t>
            </a:r>
            <a:r>
              <a:rPr lang="vi-VN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  <a:endParaRPr lang="ro-RO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lvl="1" indent="0">
              <a:buNone/>
            </a:pPr>
            <a:endParaRPr lang="vi-VN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lvl="1" indent="0">
              <a:buNone/>
            </a:pPr>
            <a:r>
              <a:rPr lang="vi-VN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Informații pentru vamă</a:t>
            </a:r>
          </a:p>
          <a:p>
            <a:pPr lvl="1"/>
            <a:r>
              <a:rPr lang="vi-VN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Consecință: eliberarea de bunuri</a:t>
            </a:r>
            <a:endParaRPr lang="en-GB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9A140-56F3-4FE6-9B42-B6FACC1B9EA6}" type="slidenum">
              <a:rPr lang="hu-HU" smtClean="0"/>
              <a:pPr/>
              <a:t>14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71530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/>
          <a:p>
            <a:r>
              <a:rPr lang="ro-RO" sz="4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Obligațiile titularilor de drepturi</a:t>
            </a:r>
            <a:endParaRPr lang="en-GB" sz="4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07504" y="1340768"/>
            <a:ext cx="8784976" cy="5040560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ro-RO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Angajamentele </a:t>
            </a:r>
            <a:r>
              <a:rPr lang="vi-VN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 </a:t>
            </a:r>
            <a:r>
              <a:rPr lang="ro-RO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cadrul </a:t>
            </a:r>
            <a:r>
              <a:rPr lang="vi-VN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AFA</a:t>
            </a:r>
            <a:endParaRPr lang="vi-VN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/>
            <a:r>
              <a:rPr lang="ro-RO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</a:t>
            </a:r>
            <a:r>
              <a:rPr lang="vi-VN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otificări</a:t>
            </a:r>
            <a:endParaRPr lang="vi-VN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/>
            <a:r>
              <a:rPr lang="vi-VN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Informații actualizate</a:t>
            </a:r>
          </a:p>
          <a:p>
            <a:pPr lvl="1"/>
            <a:r>
              <a:rPr lang="vi-VN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Răspundere</a:t>
            </a:r>
          </a:p>
          <a:p>
            <a:pPr lvl="1"/>
            <a:r>
              <a:rPr lang="vi-VN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Costurile lagărului</a:t>
            </a:r>
            <a:endParaRPr lang="en-GB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lvl="1" indent="0">
              <a:buNone/>
            </a:pPr>
            <a:endParaRPr lang="en-GB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r>
              <a:rPr lang="ro-RO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Informații de calitate pentru Serviciul Vamal</a:t>
            </a:r>
            <a:endParaRPr lang="en-GB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/>
            <a:r>
              <a:rPr lang="vi-VN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În </a:t>
            </a:r>
            <a:r>
              <a:rPr lang="ro-RO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cadrul </a:t>
            </a:r>
            <a:r>
              <a:rPr lang="vi-VN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AFA</a:t>
            </a:r>
            <a:endParaRPr lang="vi-VN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/>
            <a:r>
              <a:rPr lang="vi-VN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 cererea </a:t>
            </a:r>
            <a:r>
              <a:rPr lang="vi-VN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</a:t>
            </a:r>
            <a:r>
              <a:rPr lang="ro-RO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</a:t>
            </a:r>
            <a:r>
              <a:rPr lang="vi-VN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milor</a:t>
            </a:r>
            <a:endParaRPr lang="en-GB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9A140-56F3-4FE6-9B42-B6FACC1B9EA6}" type="slidenum">
              <a:rPr lang="hu-HU" smtClean="0"/>
              <a:pPr/>
              <a:t>15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16047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/>
          <a:p>
            <a:r>
              <a:rPr lang="ro-RO" sz="4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Sancțiuni</a:t>
            </a:r>
            <a:endParaRPr lang="en-GB" sz="4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23528" y="1124744"/>
            <a:ext cx="8352928" cy="5256584"/>
          </a:xfrm>
        </p:spPr>
        <p:txBody>
          <a:bodyPr>
            <a:normAutofit lnSpcReduction="10000"/>
          </a:bodyPr>
          <a:lstStyle/>
          <a:p>
            <a:r>
              <a:rPr lang="ro-RO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Utilizarea necorespunzătoare a informațiilor</a:t>
            </a:r>
            <a:endParaRPr lang="en-GB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/>
            <a:r>
              <a:rPr lang="vi-VN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Revocarea </a:t>
            </a:r>
            <a:r>
              <a:rPr lang="vi-VN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deciziei</a:t>
            </a:r>
          </a:p>
          <a:p>
            <a:pPr lvl="1"/>
            <a:r>
              <a:rPr lang="vi-VN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Refuz</a:t>
            </a:r>
            <a:r>
              <a:rPr lang="ro-RO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ul de</a:t>
            </a:r>
            <a:r>
              <a:rPr lang="vi-VN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prelungire</a:t>
            </a:r>
            <a:r>
              <a:rPr lang="ro-RO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vi-VN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</a:t>
            </a:r>
            <a:r>
              <a:rPr lang="vi-VN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perioadei de valabilitate</a:t>
            </a:r>
          </a:p>
          <a:p>
            <a:pPr lvl="1"/>
            <a:r>
              <a:rPr lang="vi-VN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Suspendarea acțiunilor în perioada de valabilitate</a:t>
            </a:r>
            <a:endParaRPr lang="en-GB" sz="26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lvl="1" indent="0">
              <a:buNone/>
            </a:pPr>
            <a:endParaRPr lang="en-GB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RO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Alte greșeli</a:t>
            </a:r>
            <a:endParaRPr lang="en-GB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/>
            <a:r>
              <a:rPr lang="vi-VN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Notificarea </a:t>
            </a:r>
            <a:r>
              <a:rPr lang="vi-VN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departamentului vamal competent</a:t>
            </a:r>
          </a:p>
          <a:p>
            <a:pPr lvl="1"/>
            <a:r>
              <a:rPr lang="vi-VN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Return</a:t>
            </a:r>
            <a:r>
              <a:rPr lang="ro-RO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aea</a:t>
            </a:r>
            <a:r>
              <a:rPr lang="ro-RO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probelor</a:t>
            </a:r>
            <a:endParaRPr lang="vi-VN" sz="2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/>
            <a:r>
              <a:rPr lang="vi-VN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Costurile de rulment și asigurarea traducerilor</a:t>
            </a:r>
          </a:p>
          <a:p>
            <a:pPr lvl="1"/>
            <a:r>
              <a:rPr lang="vi-VN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Inițierea procedurii judiciare</a:t>
            </a:r>
          </a:p>
          <a:p>
            <a:pPr lvl="1"/>
            <a:r>
              <a:rPr lang="vi-VN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Suspendarea acțiunilor în perioada de valabilitate</a:t>
            </a:r>
            <a:endParaRPr lang="en-GB" sz="26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/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9A140-56F3-4FE6-9B42-B6FACC1B9EA6}" type="slidenum">
              <a:rPr lang="hu-HU" smtClean="0"/>
              <a:pPr/>
              <a:t>16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17816886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23528" y="188640"/>
            <a:ext cx="8352928" cy="6192688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hu-HU" sz="4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ctr">
              <a:buNone/>
            </a:pPr>
            <a:r>
              <a:rPr lang="vi-VN" sz="4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Înainte </a:t>
            </a:r>
            <a:r>
              <a:rPr lang="vi-VN" sz="4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 a distruge ...</a:t>
            </a:r>
          </a:p>
          <a:p>
            <a:pPr marL="0" indent="0" algn="ctr">
              <a:buNone/>
            </a:pPr>
            <a:endParaRPr lang="vi-VN" sz="4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ctr">
              <a:buNone/>
            </a:pPr>
            <a:r>
              <a:rPr lang="vi-VN" sz="4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Dacă este necesar ...</a:t>
            </a:r>
          </a:p>
          <a:p>
            <a:pPr marL="0" indent="0" algn="ctr">
              <a:buNone/>
            </a:pPr>
            <a:endParaRPr lang="vi-VN" sz="4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ctr">
              <a:buNone/>
            </a:pPr>
            <a:r>
              <a:rPr lang="vi-VN" sz="4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 </a:t>
            </a:r>
            <a:r>
              <a:rPr lang="vi-VN" sz="48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o-RO" sz="4800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antrenați-vă</a:t>
            </a:r>
            <a:r>
              <a:rPr lang="vi-VN" sz="4800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...</a:t>
            </a:r>
            <a:endParaRPr lang="hu-HU" sz="4800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endParaRPr lang="hu-HU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r>
              <a:rPr lang="hu-H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hu-HU" sz="2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/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9A140-56F3-4FE6-9B42-B6FACC1B9EA6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17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681343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/>
          <a:p>
            <a:r>
              <a:rPr lang="ro-RO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Seminare DPI</a:t>
            </a:r>
            <a:endParaRPr lang="en-GB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79512" y="980728"/>
            <a:ext cx="8712968" cy="5760640"/>
          </a:xfrm>
        </p:spPr>
        <p:txBody>
          <a:bodyPr>
            <a:normAutofit fontScale="77500" lnSpcReduction="20000"/>
          </a:bodyPr>
          <a:lstStyle/>
          <a:p>
            <a:pPr marL="457200" lvl="1" indent="0">
              <a:buNone/>
            </a:pPr>
            <a:r>
              <a:rPr lang="vi-VN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Seminar</a:t>
            </a:r>
            <a:r>
              <a:rPr lang="ro-RO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vi-VN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trimestriale</a:t>
            </a:r>
          </a:p>
          <a:p>
            <a:pPr lvl="1"/>
            <a:r>
              <a:rPr lang="vi-VN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 4 ori pe an</a:t>
            </a:r>
          </a:p>
          <a:p>
            <a:pPr lvl="1"/>
            <a:r>
              <a:rPr lang="vi-VN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Pentru colaboratorii vamali desemnați</a:t>
            </a:r>
          </a:p>
          <a:p>
            <a:pPr lvl="1"/>
            <a:r>
              <a:rPr lang="vi-VN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Prezentări </a:t>
            </a:r>
            <a:r>
              <a:rPr lang="ro-RO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din partea </a:t>
            </a:r>
            <a:r>
              <a:rPr lang="ro-RO" sz="3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titluarilor</a:t>
            </a:r>
            <a:r>
              <a:rPr lang="ro-RO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drepturi </a:t>
            </a:r>
            <a:r>
              <a:rPr lang="vi-VN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și discuții</a:t>
            </a:r>
            <a:endParaRPr lang="ro-RO" sz="3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en-GB" sz="3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o-RO" sz="4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Seminare tematice</a:t>
            </a:r>
            <a:endParaRPr lang="en-GB" sz="4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vi-VN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vi-VN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1-2 ori pe an</a:t>
            </a:r>
          </a:p>
          <a:p>
            <a:pPr lvl="1"/>
            <a:r>
              <a:rPr lang="vi-VN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Pentru o gamă mai largă de ofițeri vamali</a:t>
            </a:r>
          </a:p>
          <a:p>
            <a:pPr lvl="1"/>
            <a:r>
              <a:rPr lang="vi-VN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Prezentări de </a:t>
            </a:r>
            <a:r>
              <a:rPr lang="ro-RO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titularii de drepturi</a:t>
            </a:r>
            <a:endParaRPr lang="vi-VN" sz="3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vi-VN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exemplu: medicamente, produse alimentare, cosmetice, industria auto, IT, </a:t>
            </a:r>
            <a:r>
              <a:rPr lang="vi-VN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sport</a:t>
            </a:r>
            <a:endParaRPr lang="en-GB" sz="3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1" indent="0">
              <a:buNone/>
            </a:pPr>
            <a:endParaRPr lang="hu-HU" sz="4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1" indent="0">
              <a:buNone/>
            </a:pPr>
            <a:r>
              <a:rPr lang="ro-RO" sz="4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Seminare internaționale</a:t>
            </a:r>
            <a:endParaRPr lang="en-GB" sz="4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GB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Observatorul</a:t>
            </a:r>
            <a:r>
              <a:rPr lang="en-GB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(OAPI)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9A140-56F3-4FE6-9B42-B6FACC1B9EA6}" type="slidenum">
              <a:rPr lang="hu-HU" smtClean="0"/>
              <a:pPr/>
              <a:t>18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9239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1"/>
          <p:cNvSpPr>
            <a:spLocks noGrp="1" noChangeArrowheads="1"/>
          </p:cNvSpPr>
          <p:nvPr>
            <p:ph type="title" sz="quarter"/>
          </p:nvPr>
        </p:nvSpPr>
        <p:spPr>
          <a:xfrm>
            <a:off x="762000" y="838200"/>
            <a:ext cx="8382000" cy="9144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hu-HU" altLang="x-none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</a:t>
            </a:r>
          </a:p>
        </p:txBody>
      </p:sp>
      <p:sp>
        <p:nvSpPr>
          <p:cNvPr id="48130" name="Text Box 2"/>
          <p:cNvSpPr txBox="1">
            <a:spLocks noChangeArrowheads="1"/>
          </p:cNvSpPr>
          <p:nvPr/>
        </p:nvSpPr>
        <p:spPr bwMode="auto">
          <a:xfrm>
            <a:off x="793972" y="1752600"/>
            <a:ext cx="7696200" cy="5152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 defTabSz="449263" fontAlgn="base">
              <a:spcBef>
                <a:spcPts val="2250"/>
              </a:spcBef>
              <a:spcAft>
                <a:spcPct val="0"/>
              </a:spcAft>
              <a:buSzPct val="100000"/>
              <a:defRPr/>
            </a:pPr>
            <a:r>
              <a:rPr lang="vi-VN" sz="3600" b="1" dirty="0" smtClean="0">
                <a:solidFill>
                  <a:srgbClr val="198A8A"/>
                </a:solidFill>
                <a:latin typeface="Tahoma" charset="0"/>
                <a:cs typeface="Tahoma" charset="0"/>
              </a:rPr>
              <a:t>Mijloace </a:t>
            </a:r>
            <a:r>
              <a:rPr lang="vi-VN" sz="3600" b="1" dirty="0">
                <a:solidFill>
                  <a:srgbClr val="198A8A"/>
                </a:solidFill>
                <a:latin typeface="Tahoma" charset="0"/>
                <a:cs typeface="Tahoma" charset="0"/>
              </a:rPr>
              <a:t>juridice de aplicare a drepturilor de proprietate intelectuală</a:t>
            </a:r>
          </a:p>
          <a:p>
            <a:pPr algn="ctr" defTabSz="449263" fontAlgn="base">
              <a:spcBef>
                <a:spcPts val="2250"/>
              </a:spcBef>
              <a:spcAft>
                <a:spcPct val="0"/>
              </a:spcAft>
              <a:buSzPct val="100000"/>
              <a:defRPr/>
            </a:pPr>
            <a:endParaRPr lang="vi-VN" sz="3600" b="1" dirty="0">
              <a:solidFill>
                <a:srgbClr val="198A8A"/>
              </a:solidFill>
              <a:latin typeface="Tahoma" charset="0"/>
              <a:cs typeface="Tahoma" charset="0"/>
            </a:endParaRPr>
          </a:p>
          <a:p>
            <a:pPr algn="ctr" defTabSz="449263" fontAlgn="base">
              <a:spcBef>
                <a:spcPts val="2250"/>
              </a:spcBef>
              <a:spcAft>
                <a:spcPct val="0"/>
              </a:spcAft>
              <a:buSzPct val="100000"/>
              <a:defRPr/>
            </a:pPr>
            <a:endParaRPr lang="vi-VN" sz="3600" b="1" dirty="0">
              <a:solidFill>
                <a:srgbClr val="198A8A"/>
              </a:solidFill>
              <a:latin typeface="Tahoma" charset="0"/>
              <a:cs typeface="Tahoma" charset="0"/>
            </a:endParaRPr>
          </a:p>
          <a:p>
            <a:pPr algn="ctr" defTabSz="449263" fontAlgn="base">
              <a:spcBef>
                <a:spcPts val="2250"/>
              </a:spcBef>
              <a:spcAft>
                <a:spcPct val="0"/>
              </a:spcAft>
              <a:buSzPct val="100000"/>
              <a:defRPr/>
            </a:pPr>
            <a:r>
              <a:rPr lang="ro-RO" sz="3600" b="1" dirty="0" smtClean="0">
                <a:solidFill>
                  <a:srgbClr val="198A8A"/>
                </a:solidFill>
                <a:latin typeface="Tahoma" charset="0"/>
                <a:cs typeface="Tahoma" charset="0"/>
              </a:rPr>
              <a:t>î</a:t>
            </a:r>
            <a:r>
              <a:rPr lang="vi-VN" sz="3600" b="1" dirty="0" smtClean="0">
                <a:solidFill>
                  <a:srgbClr val="198A8A"/>
                </a:solidFill>
                <a:latin typeface="Tahoma" charset="0"/>
                <a:cs typeface="Tahoma" charset="0"/>
              </a:rPr>
              <a:t>n practic</a:t>
            </a:r>
            <a:r>
              <a:rPr lang="ro-RO" sz="3600" b="1" dirty="0" smtClean="0">
                <a:solidFill>
                  <a:srgbClr val="198A8A"/>
                </a:solidFill>
                <a:latin typeface="Tahoma" charset="0"/>
                <a:cs typeface="Tahoma" charset="0"/>
              </a:rPr>
              <a:t>ă</a:t>
            </a:r>
            <a:r>
              <a:rPr lang="vi-VN" sz="3600" b="1" dirty="0" smtClean="0">
                <a:solidFill>
                  <a:srgbClr val="198A8A"/>
                </a:solidFill>
                <a:latin typeface="Tahoma" charset="0"/>
                <a:cs typeface="Tahoma" charset="0"/>
              </a:rPr>
              <a:t>…</a:t>
            </a:r>
            <a:endParaRPr lang="en-GB" sz="3600" b="1" dirty="0" smtClean="0">
              <a:solidFill>
                <a:srgbClr val="198A8A"/>
              </a:solidFill>
              <a:latin typeface="Tahoma" charset="0"/>
              <a:cs typeface="Tahoma" charset="0"/>
            </a:endParaRPr>
          </a:p>
          <a:p>
            <a:pPr algn="ctr" defTabSz="449263" fontAlgn="base">
              <a:spcBef>
                <a:spcPts val="2250"/>
              </a:spcBef>
              <a:spcAft>
                <a:spcPct val="0"/>
              </a:spcAft>
              <a:buSzPct val="100000"/>
              <a:defRPr/>
            </a:pPr>
            <a:endParaRPr lang="en-US" sz="3600" b="1" dirty="0" smtClean="0">
              <a:solidFill>
                <a:srgbClr val="198A8A"/>
              </a:solidFill>
              <a:latin typeface="Tahoma" charset="0"/>
              <a:cs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051682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29600" cy="504056"/>
          </a:xfrm>
        </p:spPr>
        <p:txBody>
          <a:bodyPr>
            <a:noAutofit/>
          </a:bodyPr>
          <a:lstStyle/>
          <a:p>
            <a:r>
              <a:rPr lang="ro-RO" sz="4000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Rolul Serviciului Vamal în aplicarea DPI</a:t>
            </a:r>
            <a:endParaRPr lang="en-GB" sz="4000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51520" y="1340768"/>
            <a:ext cx="8640960" cy="5040560"/>
          </a:xfrm>
        </p:spPr>
        <p:txBody>
          <a:bodyPr>
            <a:normAutofit lnSpcReduction="10000"/>
          </a:bodyPr>
          <a:lstStyle/>
          <a:p>
            <a:pPr marL="457200" lvl="1" indent="0">
              <a:buNone/>
            </a:pPr>
            <a:r>
              <a:rPr lang="vi-VN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Autoritățile </a:t>
            </a:r>
            <a:r>
              <a:rPr lang="vi-VN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vamale</a:t>
            </a:r>
          </a:p>
          <a:p>
            <a:pPr lvl="1"/>
            <a:r>
              <a:rPr lang="vi-VN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Frontiera externă</a:t>
            </a:r>
          </a:p>
          <a:p>
            <a:pPr lvl="1"/>
            <a:r>
              <a:rPr lang="vi-VN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Aeroport (călători, poștă, curierat expres</a:t>
            </a:r>
            <a:r>
              <a:rPr lang="vi-VN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  <a:endParaRPr lang="ro-RO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lvl="1" indent="0">
              <a:buNone/>
            </a:pPr>
            <a:endParaRPr lang="vi-VN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lvl="1" indent="0">
              <a:buNone/>
            </a:pPr>
            <a:r>
              <a:rPr lang="vi-VN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Controlul intern</a:t>
            </a:r>
          </a:p>
          <a:p>
            <a:pPr lvl="1"/>
            <a:r>
              <a:rPr lang="vi-VN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Piețe, depozite, magazine, vehicule etc</a:t>
            </a:r>
            <a:r>
              <a:rPr lang="vi-VN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ro-RO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lvl="1" indent="0">
              <a:buNone/>
            </a:pPr>
            <a:endParaRPr lang="vi-VN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lvl="1" indent="0">
              <a:buNone/>
            </a:pPr>
            <a:r>
              <a:rPr lang="vi-VN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Anchete</a:t>
            </a:r>
            <a:r>
              <a:rPr lang="ro-RO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</a:t>
            </a:r>
            <a:r>
              <a:rPr lang="vi-VN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vi-VN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penale</a:t>
            </a:r>
          </a:p>
          <a:p>
            <a:pPr lvl="1"/>
            <a:r>
              <a:rPr lang="vi-VN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Toate cazurile legate de DPI</a:t>
            </a:r>
          </a:p>
          <a:p>
            <a:pPr lvl="1"/>
            <a:r>
              <a:rPr lang="vi-VN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Excepție: medicamente</a:t>
            </a:r>
            <a:endParaRPr lang="en-GB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9A140-56F3-4FE6-9B42-B6FACC1B9EA6}" type="slidenum">
              <a:rPr lang="hu-HU" smtClean="0"/>
              <a:pPr/>
              <a:t>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15730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1"/>
          <p:cNvSpPr>
            <a:spLocks noGrp="1" noChangeArrowheads="1"/>
          </p:cNvSpPr>
          <p:nvPr>
            <p:ph type="title" sz="quarter"/>
          </p:nvPr>
        </p:nvSpPr>
        <p:spPr>
          <a:xfrm>
            <a:off x="762000" y="838200"/>
            <a:ext cx="8382000" cy="9144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hu-HU" altLang="x-none" sz="40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</a:t>
            </a:r>
          </a:p>
        </p:txBody>
      </p:sp>
      <p:sp>
        <p:nvSpPr>
          <p:cNvPr id="49154" name="Text Box 2"/>
          <p:cNvSpPr txBox="1">
            <a:spLocks noChangeArrowheads="1"/>
          </p:cNvSpPr>
          <p:nvPr/>
        </p:nvSpPr>
        <p:spPr bwMode="auto">
          <a:xfrm>
            <a:off x="395288" y="3860800"/>
            <a:ext cx="8137525" cy="181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defTabSz="449263" fontAlgn="base">
              <a:spcBef>
                <a:spcPts val="700"/>
              </a:spcBef>
              <a:spcAft>
                <a:spcPct val="0"/>
              </a:spcAft>
              <a:buSzPct val="100000"/>
              <a:defRPr/>
            </a:pPr>
            <a:r>
              <a:rPr lang="en-GB" sz="2800" b="1" u="sng" dirty="0">
                <a:solidFill>
                  <a:srgbClr val="FF6633"/>
                </a:solidFill>
                <a:latin typeface="Tahoma" charset="0"/>
                <a:cs typeface="Arial" charset="0"/>
              </a:rPr>
              <a:t>PROCEDURA SIMPLIFICATĂ: </a:t>
            </a:r>
            <a:r>
              <a:rPr lang="en-GB" sz="2800" b="1" dirty="0" err="1">
                <a:solidFill>
                  <a:srgbClr val="198A8A"/>
                </a:solidFill>
                <a:latin typeface="Tahoma" charset="0"/>
                <a:cs typeface="Tahoma" charset="0"/>
              </a:rPr>
              <a:t>Birourile</a:t>
            </a:r>
            <a:r>
              <a:rPr lang="en-GB" sz="2800" b="1" dirty="0">
                <a:solidFill>
                  <a:srgbClr val="198A8A"/>
                </a:solidFill>
                <a:latin typeface="Tahoma" charset="0"/>
                <a:cs typeface="Tahoma" charset="0"/>
              </a:rPr>
              <a:t> </a:t>
            </a:r>
            <a:r>
              <a:rPr lang="en-GB" sz="2800" b="1" dirty="0" err="1">
                <a:solidFill>
                  <a:srgbClr val="198A8A"/>
                </a:solidFill>
                <a:latin typeface="Tahoma" charset="0"/>
                <a:cs typeface="Tahoma" charset="0"/>
              </a:rPr>
              <a:t>vamale</a:t>
            </a:r>
            <a:r>
              <a:rPr lang="en-GB" sz="2800" b="1" dirty="0">
                <a:solidFill>
                  <a:srgbClr val="198A8A"/>
                </a:solidFill>
                <a:latin typeface="Tahoma" charset="0"/>
                <a:cs typeface="Tahoma" charset="0"/>
              </a:rPr>
              <a:t> </a:t>
            </a:r>
            <a:r>
              <a:rPr lang="en-GB" sz="2800" b="1" dirty="0" err="1">
                <a:solidFill>
                  <a:srgbClr val="198A8A"/>
                </a:solidFill>
                <a:latin typeface="Tahoma" charset="0"/>
                <a:cs typeface="Tahoma" charset="0"/>
              </a:rPr>
              <a:t>sunt</a:t>
            </a:r>
            <a:r>
              <a:rPr lang="en-GB" sz="2800" b="1" dirty="0">
                <a:solidFill>
                  <a:srgbClr val="198A8A"/>
                </a:solidFill>
                <a:latin typeface="Tahoma" charset="0"/>
                <a:cs typeface="Tahoma" charset="0"/>
              </a:rPr>
              <a:t> </a:t>
            </a:r>
            <a:r>
              <a:rPr lang="en-GB" sz="2800" b="1" dirty="0" err="1">
                <a:solidFill>
                  <a:srgbClr val="198A8A"/>
                </a:solidFill>
                <a:latin typeface="Tahoma" charset="0"/>
                <a:cs typeface="Tahoma" charset="0"/>
              </a:rPr>
              <a:t>autorizate</a:t>
            </a:r>
            <a:r>
              <a:rPr lang="en-GB" sz="2800" b="1" dirty="0">
                <a:solidFill>
                  <a:srgbClr val="198A8A"/>
                </a:solidFill>
                <a:latin typeface="Tahoma" charset="0"/>
                <a:cs typeface="Tahoma" charset="0"/>
              </a:rPr>
              <a:t> - </a:t>
            </a:r>
            <a:r>
              <a:rPr lang="en-GB" sz="2800" b="1" dirty="0" err="1">
                <a:solidFill>
                  <a:srgbClr val="198A8A"/>
                </a:solidFill>
                <a:latin typeface="Tahoma" charset="0"/>
                <a:cs typeface="Tahoma" charset="0"/>
              </a:rPr>
              <a:t>în</a:t>
            </a:r>
            <a:r>
              <a:rPr lang="en-GB" sz="2800" b="1" dirty="0">
                <a:solidFill>
                  <a:srgbClr val="198A8A"/>
                </a:solidFill>
                <a:latin typeface="Tahoma" charset="0"/>
                <a:cs typeface="Tahoma" charset="0"/>
              </a:rPr>
              <a:t> </a:t>
            </a:r>
            <a:r>
              <a:rPr lang="en-GB" sz="2800" b="1" dirty="0" err="1">
                <a:solidFill>
                  <a:srgbClr val="198A8A"/>
                </a:solidFill>
                <a:latin typeface="Tahoma" charset="0"/>
                <a:cs typeface="Tahoma" charset="0"/>
              </a:rPr>
              <a:t>anumite</a:t>
            </a:r>
            <a:r>
              <a:rPr lang="en-GB" sz="2800" b="1" dirty="0">
                <a:solidFill>
                  <a:srgbClr val="198A8A"/>
                </a:solidFill>
                <a:latin typeface="Tahoma" charset="0"/>
                <a:cs typeface="Tahoma" charset="0"/>
              </a:rPr>
              <a:t> </a:t>
            </a:r>
            <a:r>
              <a:rPr lang="en-GB" sz="2800" b="1" dirty="0" err="1">
                <a:solidFill>
                  <a:srgbClr val="198A8A"/>
                </a:solidFill>
                <a:latin typeface="Tahoma" charset="0"/>
                <a:cs typeface="Tahoma" charset="0"/>
              </a:rPr>
              <a:t>condiții</a:t>
            </a:r>
            <a:r>
              <a:rPr lang="en-GB" sz="2800" b="1" dirty="0">
                <a:solidFill>
                  <a:srgbClr val="198A8A"/>
                </a:solidFill>
                <a:latin typeface="Tahoma" charset="0"/>
                <a:cs typeface="Tahoma" charset="0"/>
              </a:rPr>
              <a:t> - </a:t>
            </a:r>
            <a:r>
              <a:rPr lang="en-GB" sz="2800" b="1" dirty="0" err="1">
                <a:solidFill>
                  <a:srgbClr val="198A8A"/>
                </a:solidFill>
                <a:latin typeface="Tahoma" charset="0"/>
                <a:cs typeface="Tahoma" charset="0"/>
              </a:rPr>
              <a:t>să</a:t>
            </a:r>
            <a:r>
              <a:rPr lang="en-GB" sz="2800" b="1" dirty="0">
                <a:solidFill>
                  <a:srgbClr val="198A8A"/>
                </a:solidFill>
                <a:latin typeface="Tahoma" charset="0"/>
                <a:cs typeface="Tahoma" charset="0"/>
              </a:rPr>
              <a:t> </a:t>
            </a:r>
            <a:r>
              <a:rPr lang="en-GB" sz="2800" b="1" dirty="0" err="1">
                <a:solidFill>
                  <a:srgbClr val="198A8A"/>
                </a:solidFill>
                <a:latin typeface="Tahoma" charset="0"/>
                <a:cs typeface="Tahoma" charset="0"/>
              </a:rPr>
              <a:t>dispună</a:t>
            </a:r>
            <a:r>
              <a:rPr lang="en-GB" sz="2800" b="1" dirty="0">
                <a:solidFill>
                  <a:srgbClr val="198A8A"/>
                </a:solidFill>
                <a:latin typeface="Tahoma" charset="0"/>
                <a:cs typeface="Tahoma" charset="0"/>
              </a:rPr>
              <a:t> </a:t>
            </a:r>
            <a:r>
              <a:rPr lang="en-GB" sz="2800" b="1" dirty="0" err="1">
                <a:solidFill>
                  <a:srgbClr val="198A8A"/>
                </a:solidFill>
                <a:latin typeface="Tahoma" charset="0"/>
                <a:cs typeface="Tahoma" charset="0"/>
              </a:rPr>
              <a:t>distrugerea</a:t>
            </a:r>
            <a:r>
              <a:rPr lang="en-GB" sz="2800" b="1" dirty="0">
                <a:solidFill>
                  <a:srgbClr val="198A8A"/>
                </a:solidFill>
                <a:latin typeface="Tahoma" charset="0"/>
                <a:cs typeface="Tahoma" charset="0"/>
              </a:rPr>
              <a:t> </a:t>
            </a:r>
            <a:r>
              <a:rPr lang="en-GB" sz="2800" b="1" dirty="0" err="1">
                <a:solidFill>
                  <a:srgbClr val="198A8A"/>
                </a:solidFill>
                <a:latin typeface="Tahoma" charset="0"/>
                <a:cs typeface="Tahoma" charset="0"/>
              </a:rPr>
              <a:t>produselor</a:t>
            </a:r>
            <a:r>
              <a:rPr lang="en-GB" sz="2800" b="1" dirty="0">
                <a:solidFill>
                  <a:srgbClr val="198A8A"/>
                </a:solidFill>
                <a:latin typeface="Tahoma" charset="0"/>
                <a:cs typeface="Tahoma" charset="0"/>
              </a:rPr>
              <a:t> </a:t>
            </a:r>
            <a:r>
              <a:rPr lang="en-GB" sz="2800" b="1" dirty="0" err="1">
                <a:solidFill>
                  <a:srgbClr val="198A8A"/>
                </a:solidFill>
                <a:latin typeface="Tahoma" charset="0"/>
                <a:cs typeface="Tahoma" charset="0"/>
              </a:rPr>
              <a:t>contrafăcute</a:t>
            </a:r>
            <a:r>
              <a:rPr lang="en-GB" sz="2800" b="1" dirty="0">
                <a:solidFill>
                  <a:srgbClr val="198A8A"/>
                </a:solidFill>
                <a:latin typeface="Tahoma" charset="0"/>
                <a:cs typeface="Tahoma" charset="0"/>
              </a:rPr>
              <a:t> </a:t>
            </a:r>
            <a:r>
              <a:rPr lang="en-GB" sz="2800" b="1" dirty="0" err="1">
                <a:solidFill>
                  <a:srgbClr val="198A8A"/>
                </a:solidFill>
                <a:latin typeface="Tahoma" charset="0"/>
                <a:cs typeface="Tahoma" charset="0"/>
              </a:rPr>
              <a:t>fără</a:t>
            </a:r>
            <a:r>
              <a:rPr lang="en-GB" sz="2800" b="1" dirty="0">
                <a:solidFill>
                  <a:srgbClr val="198A8A"/>
                </a:solidFill>
                <a:latin typeface="Tahoma" charset="0"/>
                <a:cs typeface="Tahoma" charset="0"/>
              </a:rPr>
              <a:t> </a:t>
            </a:r>
            <a:r>
              <a:rPr lang="en-GB" sz="2800" b="1" dirty="0" err="1">
                <a:solidFill>
                  <a:srgbClr val="198A8A"/>
                </a:solidFill>
                <a:latin typeface="Tahoma" charset="0"/>
                <a:cs typeface="Tahoma" charset="0"/>
              </a:rPr>
              <a:t>procedură</a:t>
            </a:r>
            <a:r>
              <a:rPr lang="en-GB" sz="2800" b="1" dirty="0">
                <a:solidFill>
                  <a:srgbClr val="198A8A"/>
                </a:solidFill>
                <a:latin typeface="Tahoma" charset="0"/>
                <a:cs typeface="Tahoma" charset="0"/>
              </a:rPr>
              <a:t> </a:t>
            </a:r>
            <a:r>
              <a:rPr lang="en-GB" sz="2800" b="1" dirty="0" err="1">
                <a:solidFill>
                  <a:srgbClr val="198A8A"/>
                </a:solidFill>
                <a:latin typeface="Tahoma" charset="0"/>
                <a:cs typeface="Tahoma" charset="0"/>
              </a:rPr>
              <a:t>judiciară</a:t>
            </a:r>
            <a:endParaRPr lang="en-GB" sz="2800" b="1" dirty="0">
              <a:solidFill>
                <a:srgbClr val="198A8A"/>
              </a:solidFill>
              <a:latin typeface="Tahoma" charset="0"/>
              <a:cs typeface="Tahoma" charset="0"/>
            </a:endParaRPr>
          </a:p>
        </p:txBody>
      </p:sp>
      <p:sp>
        <p:nvSpPr>
          <p:cNvPr id="49155" name="Text Box 3"/>
          <p:cNvSpPr txBox="1">
            <a:spLocks noChangeArrowheads="1"/>
          </p:cNvSpPr>
          <p:nvPr/>
        </p:nvSpPr>
        <p:spPr bwMode="auto">
          <a:xfrm>
            <a:off x="179388" y="404813"/>
            <a:ext cx="8559800" cy="10793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  <a:defRPr/>
            </a:pPr>
            <a:r>
              <a:rPr lang="en-US" sz="3200" b="1" dirty="0" err="1">
                <a:solidFill>
                  <a:srgbClr val="FF6600"/>
                </a:solidFill>
                <a:latin typeface="Tahoma" charset="0"/>
                <a:cs typeface="Tahoma" charset="0"/>
              </a:rPr>
              <a:t>Măsuri</a:t>
            </a:r>
            <a:r>
              <a:rPr lang="en-US" sz="3200" b="1" dirty="0">
                <a:solidFill>
                  <a:srgbClr val="FF6600"/>
                </a:solidFill>
                <a:latin typeface="Tahoma" charset="0"/>
                <a:cs typeface="Tahoma" charset="0"/>
              </a:rPr>
              <a:t> la </a:t>
            </a:r>
            <a:r>
              <a:rPr lang="en-US" sz="3200" b="1" dirty="0" err="1">
                <a:solidFill>
                  <a:srgbClr val="FF6600"/>
                </a:solidFill>
                <a:latin typeface="Tahoma" charset="0"/>
                <a:cs typeface="Tahoma" charset="0"/>
              </a:rPr>
              <a:t>frontieră</a:t>
            </a:r>
            <a:r>
              <a:rPr lang="en-US" sz="3200" b="1" dirty="0">
                <a:solidFill>
                  <a:srgbClr val="FF6600"/>
                </a:solidFill>
                <a:latin typeface="Tahoma" charset="0"/>
                <a:cs typeface="Tahoma" charset="0"/>
              </a:rPr>
              <a:t> </a:t>
            </a:r>
            <a:r>
              <a:rPr lang="en-US" sz="3200" b="1" dirty="0" err="1">
                <a:solidFill>
                  <a:srgbClr val="FF6600"/>
                </a:solidFill>
                <a:latin typeface="Tahoma" charset="0"/>
                <a:cs typeface="Tahoma" charset="0"/>
              </a:rPr>
              <a:t>în</a:t>
            </a:r>
            <a:r>
              <a:rPr lang="en-US" sz="3200" b="1" dirty="0">
                <a:solidFill>
                  <a:srgbClr val="FF6600"/>
                </a:solidFill>
                <a:latin typeface="Tahoma" charset="0"/>
                <a:cs typeface="Tahoma" charset="0"/>
              </a:rPr>
              <a:t> </a:t>
            </a:r>
            <a:r>
              <a:rPr lang="en-US" sz="3200" b="1" dirty="0" err="1">
                <a:solidFill>
                  <a:srgbClr val="FF6600"/>
                </a:solidFill>
                <a:latin typeface="Tahoma" charset="0"/>
                <a:cs typeface="Tahoma" charset="0"/>
              </a:rPr>
              <a:t>cadrul</a:t>
            </a:r>
            <a:r>
              <a:rPr lang="en-US" sz="3200" b="1" dirty="0">
                <a:solidFill>
                  <a:srgbClr val="FF6600"/>
                </a:solidFill>
                <a:latin typeface="Tahoma" charset="0"/>
                <a:cs typeface="Tahoma" charset="0"/>
              </a:rPr>
              <a:t> </a:t>
            </a:r>
            <a:r>
              <a:rPr lang="en-US" sz="3200" b="1" dirty="0" err="1">
                <a:solidFill>
                  <a:srgbClr val="FF6600"/>
                </a:solidFill>
                <a:latin typeface="Tahoma" charset="0"/>
                <a:cs typeface="Tahoma" charset="0"/>
              </a:rPr>
              <a:t>Regulamentului</a:t>
            </a:r>
            <a:r>
              <a:rPr lang="en-US" sz="3200" b="1" dirty="0">
                <a:solidFill>
                  <a:srgbClr val="FF6600"/>
                </a:solidFill>
                <a:latin typeface="Tahoma" charset="0"/>
                <a:cs typeface="Tahoma" charset="0"/>
              </a:rPr>
              <a:t> UE 608/2013</a:t>
            </a:r>
            <a:endParaRPr lang="en-US" sz="3200" b="1" dirty="0" smtClean="0">
              <a:solidFill>
                <a:srgbClr val="FF6600"/>
              </a:solidFill>
              <a:latin typeface="Tahoma" charset="0"/>
              <a:cs typeface="Tahoma" charset="0"/>
            </a:endParaRPr>
          </a:p>
        </p:txBody>
      </p:sp>
      <p:sp>
        <p:nvSpPr>
          <p:cNvPr id="49156" name="Text Box 4"/>
          <p:cNvSpPr txBox="1">
            <a:spLocks noChangeArrowheads="1"/>
          </p:cNvSpPr>
          <p:nvPr/>
        </p:nvSpPr>
        <p:spPr bwMode="auto">
          <a:xfrm>
            <a:off x="395288" y="2349500"/>
            <a:ext cx="8281987" cy="947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defTabSz="449263" fontAlgn="base">
              <a:spcBef>
                <a:spcPts val="700"/>
              </a:spcBef>
              <a:spcAft>
                <a:spcPct val="0"/>
              </a:spcAft>
              <a:buSzPct val="100000"/>
              <a:defRPr/>
            </a:pPr>
            <a:r>
              <a:rPr lang="en-US" sz="2800" b="1" dirty="0" err="1">
                <a:solidFill>
                  <a:srgbClr val="198A8A"/>
                </a:solidFill>
                <a:latin typeface="Tahoma" charset="0"/>
                <a:cs typeface="Tahoma" charset="0"/>
              </a:rPr>
              <a:t>Există</a:t>
            </a:r>
            <a:r>
              <a:rPr lang="en-US" sz="2800" b="1" dirty="0">
                <a:solidFill>
                  <a:srgbClr val="198A8A"/>
                </a:solidFill>
                <a:latin typeface="Tahoma" charset="0"/>
                <a:cs typeface="Tahoma" charset="0"/>
              </a:rPr>
              <a:t> un </a:t>
            </a:r>
            <a:r>
              <a:rPr lang="en-US" sz="2800" b="1" dirty="0" err="1">
                <a:solidFill>
                  <a:srgbClr val="198A8A"/>
                </a:solidFill>
                <a:latin typeface="Tahoma" charset="0"/>
                <a:cs typeface="Tahoma" charset="0"/>
              </a:rPr>
              <a:t>sistem</a:t>
            </a:r>
            <a:r>
              <a:rPr lang="en-US" sz="2800" b="1" dirty="0">
                <a:solidFill>
                  <a:srgbClr val="198A8A"/>
                </a:solidFill>
                <a:latin typeface="Tahoma" charset="0"/>
                <a:cs typeface="Tahoma" charset="0"/>
              </a:rPr>
              <a:t> </a:t>
            </a:r>
            <a:r>
              <a:rPr lang="en-US" sz="2800" b="1" dirty="0" err="1">
                <a:solidFill>
                  <a:srgbClr val="198A8A"/>
                </a:solidFill>
                <a:latin typeface="Tahoma" charset="0"/>
                <a:cs typeface="Tahoma" charset="0"/>
              </a:rPr>
              <a:t>armonizat</a:t>
            </a:r>
            <a:r>
              <a:rPr lang="en-US" sz="2800" b="1" dirty="0">
                <a:solidFill>
                  <a:srgbClr val="198A8A"/>
                </a:solidFill>
                <a:latin typeface="Tahoma" charset="0"/>
                <a:cs typeface="Tahoma" charset="0"/>
              </a:rPr>
              <a:t> </a:t>
            </a:r>
            <a:r>
              <a:rPr lang="en-US" sz="2800" b="1" dirty="0" err="1">
                <a:solidFill>
                  <a:srgbClr val="198A8A"/>
                </a:solidFill>
                <a:latin typeface="Tahoma" charset="0"/>
                <a:cs typeface="Tahoma" charset="0"/>
              </a:rPr>
              <a:t>pentru</a:t>
            </a:r>
            <a:r>
              <a:rPr lang="en-US" sz="2800" b="1" dirty="0">
                <a:solidFill>
                  <a:srgbClr val="198A8A"/>
                </a:solidFill>
                <a:latin typeface="Tahoma" charset="0"/>
                <a:cs typeface="Tahoma" charset="0"/>
              </a:rPr>
              <a:t> </a:t>
            </a:r>
            <a:r>
              <a:rPr lang="en-US" sz="2800" b="1" dirty="0" err="1">
                <a:solidFill>
                  <a:srgbClr val="198A8A"/>
                </a:solidFill>
                <a:latin typeface="Tahoma" charset="0"/>
                <a:cs typeface="Tahoma" charset="0"/>
              </a:rPr>
              <a:t>aplicații</a:t>
            </a:r>
            <a:r>
              <a:rPr lang="en-US" sz="2800" b="1" dirty="0">
                <a:solidFill>
                  <a:srgbClr val="198A8A"/>
                </a:solidFill>
                <a:latin typeface="Tahoma" charset="0"/>
                <a:cs typeface="Tahoma" charset="0"/>
              </a:rPr>
              <a:t> </a:t>
            </a:r>
            <a:r>
              <a:rPr lang="en-US" sz="2800" b="1" dirty="0" err="1">
                <a:solidFill>
                  <a:srgbClr val="198A8A"/>
                </a:solidFill>
                <a:latin typeface="Tahoma" charset="0"/>
                <a:cs typeface="Tahoma" charset="0"/>
              </a:rPr>
              <a:t>vamale</a:t>
            </a:r>
            <a:r>
              <a:rPr lang="en-US" sz="2800" b="1" dirty="0">
                <a:solidFill>
                  <a:srgbClr val="198A8A"/>
                </a:solidFill>
                <a:latin typeface="Tahoma" charset="0"/>
                <a:cs typeface="Tahoma" charset="0"/>
              </a:rPr>
              <a:t> </a:t>
            </a:r>
            <a:r>
              <a:rPr lang="en-US" sz="2800" b="1" dirty="0" err="1">
                <a:solidFill>
                  <a:srgbClr val="198A8A"/>
                </a:solidFill>
                <a:latin typeface="Tahoma" charset="0"/>
                <a:cs typeface="Tahoma" charset="0"/>
              </a:rPr>
              <a:t>în</a:t>
            </a:r>
            <a:r>
              <a:rPr lang="en-US" sz="2800" b="1" dirty="0">
                <a:solidFill>
                  <a:srgbClr val="198A8A"/>
                </a:solidFill>
                <a:latin typeface="Tahoma" charset="0"/>
                <a:cs typeface="Tahoma" charset="0"/>
              </a:rPr>
              <a:t> </a:t>
            </a:r>
            <a:r>
              <a:rPr lang="en-US" sz="2800" b="1" dirty="0" err="1">
                <a:solidFill>
                  <a:srgbClr val="198A8A"/>
                </a:solidFill>
                <a:latin typeface="Tahoma" charset="0"/>
                <a:cs typeface="Tahoma" charset="0"/>
              </a:rPr>
              <a:t>toate</a:t>
            </a:r>
            <a:r>
              <a:rPr lang="en-US" sz="2800" b="1" dirty="0">
                <a:solidFill>
                  <a:srgbClr val="198A8A"/>
                </a:solidFill>
                <a:latin typeface="Tahoma" charset="0"/>
                <a:cs typeface="Tahoma" charset="0"/>
              </a:rPr>
              <a:t> </a:t>
            </a:r>
            <a:r>
              <a:rPr lang="en-US" sz="2800" b="1" dirty="0" err="1">
                <a:solidFill>
                  <a:srgbClr val="198A8A"/>
                </a:solidFill>
                <a:latin typeface="Tahoma" charset="0"/>
                <a:cs typeface="Tahoma" charset="0"/>
              </a:rPr>
              <a:t>țările</a:t>
            </a:r>
            <a:r>
              <a:rPr lang="en-US" sz="2800" b="1" dirty="0">
                <a:solidFill>
                  <a:srgbClr val="198A8A"/>
                </a:solidFill>
                <a:latin typeface="Tahoma" charset="0"/>
                <a:cs typeface="Tahoma" charset="0"/>
              </a:rPr>
              <a:t> UE din 2004</a:t>
            </a:r>
            <a:endParaRPr lang="en-US" sz="2800" b="1" dirty="0" smtClean="0">
              <a:solidFill>
                <a:srgbClr val="198A8A"/>
              </a:solidFill>
              <a:latin typeface="Tahoma" charset="0"/>
              <a:cs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687949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2000"/>
                                        <p:tgtEl>
                                          <p:spTgt spid="49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2" dur="2000"/>
                                        <p:tgtEl>
                                          <p:spTgt spid="49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1"/>
          <p:cNvSpPr>
            <a:spLocks noChangeArrowheads="1"/>
          </p:cNvSpPr>
          <p:nvPr/>
        </p:nvSpPr>
        <p:spPr bwMode="auto">
          <a:xfrm>
            <a:off x="0" y="1365835"/>
            <a:ext cx="9144000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marL="350838" indent="-350838" algn="ctr" defTabSz="449263" fontAlgn="base"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Tahoma" charset="0"/>
              <a:buChar char="•"/>
              <a:tabLst>
                <a:tab pos="350838" algn="l"/>
                <a:tab pos="798513" algn="l"/>
                <a:tab pos="1247775" algn="l"/>
                <a:tab pos="1697038" algn="l"/>
                <a:tab pos="2146300" algn="l"/>
                <a:tab pos="2595563" algn="l"/>
                <a:tab pos="3044825" algn="l"/>
                <a:tab pos="3494088" algn="l"/>
                <a:tab pos="3943350" algn="l"/>
                <a:tab pos="4392613" algn="l"/>
                <a:tab pos="4841875" algn="l"/>
                <a:tab pos="5291138" algn="l"/>
                <a:tab pos="5740400" algn="l"/>
                <a:tab pos="6189663" algn="l"/>
                <a:tab pos="6638925" algn="l"/>
                <a:tab pos="7088188" algn="l"/>
                <a:tab pos="7537450" algn="l"/>
                <a:tab pos="7986713" algn="l"/>
                <a:tab pos="8435975" algn="l"/>
                <a:tab pos="8885238" algn="l"/>
                <a:tab pos="9334500" algn="l"/>
              </a:tabLst>
              <a:defRPr/>
            </a:pPr>
            <a:r>
              <a:rPr lang="en-US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În</a:t>
            </a:r>
            <a:r>
              <a:rPr lang="en-US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o-MD" sz="2400" b="1" dirty="0" smtClean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contextul</a:t>
            </a:r>
            <a:r>
              <a:rPr lang="en-US" sz="2400" b="1" dirty="0" smtClean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sprijinului</a:t>
            </a:r>
            <a:r>
              <a:rPr lang="en-US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financiar</a:t>
            </a:r>
            <a:r>
              <a:rPr lang="en-US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limitat</a:t>
            </a:r>
            <a:r>
              <a:rPr lang="en-US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  <a:p>
            <a:pPr marL="350838" indent="-350838" algn="ctr" defTabSz="449263" fontAlgn="base"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Tahoma" charset="0"/>
              <a:buChar char="•"/>
              <a:tabLst>
                <a:tab pos="350838" algn="l"/>
                <a:tab pos="798513" algn="l"/>
                <a:tab pos="1247775" algn="l"/>
                <a:tab pos="1697038" algn="l"/>
                <a:tab pos="2146300" algn="l"/>
                <a:tab pos="2595563" algn="l"/>
                <a:tab pos="3044825" algn="l"/>
                <a:tab pos="3494088" algn="l"/>
                <a:tab pos="3943350" algn="l"/>
                <a:tab pos="4392613" algn="l"/>
                <a:tab pos="4841875" algn="l"/>
                <a:tab pos="5291138" algn="l"/>
                <a:tab pos="5740400" algn="l"/>
                <a:tab pos="6189663" algn="l"/>
                <a:tab pos="6638925" algn="l"/>
                <a:tab pos="7088188" algn="l"/>
                <a:tab pos="7537450" algn="l"/>
                <a:tab pos="7986713" algn="l"/>
                <a:tab pos="8435975" algn="l"/>
                <a:tab pos="8885238" algn="l"/>
                <a:tab pos="9334500" algn="l"/>
              </a:tabLst>
              <a:defRPr/>
            </a:pPr>
            <a:r>
              <a:rPr lang="en-US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  </a:t>
            </a:r>
            <a:r>
              <a:rPr lang="en-US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numărul</a:t>
            </a:r>
            <a:r>
              <a:rPr lang="en-US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 </a:t>
            </a:r>
            <a:r>
              <a:rPr lang="en-US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capturi</a:t>
            </a:r>
            <a:r>
              <a:rPr lang="en-US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este</a:t>
            </a:r>
            <a:r>
              <a:rPr lang="en-US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semnificativ</a:t>
            </a:r>
            <a:endParaRPr lang="en-US" sz="2400" b="1" u="sng" dirty="0">
              <a:solidFill>
                <a:srgbClr val="198A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0178" name="Text Box 2"/>
          <p:cNvSpPr txBox="1">
            <a:spLocks noChangeArrowheads="1"/>
          </p:cNvSpPr>
          <p:nvPr/>
        </p:nvSpPr>
        <p:spPr bwMode="auto">
          <a:xfrm>
            <a:off x="1619250" y="333375"/>
            <a:ext cx="8064500" cy="5869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defTabSz="449263" fontAlgn="base">
              <a:spcBef>
                <a:spcPts val="2000"/>
              </a:spcBef>
              <a:spcAft>
                <a:spcPct val="0"/>
              </a:spcAft>
              <a:buSzPct val="100000"/>
              <a:defRPr/>
            </a:pPr>
            <a:r>
              <a:rPr lang="en-GB" sz="3200" b="1" dirty="0" err="1">
                <a:solidFill>
                  <a:schemeClr val="tx1"/>
                </a:solidFill>
                <a:latin typeface="Tahoma" charset="0"/>
                <a:cs typeface="Tahoma" charset="0"/>
              </a:rPr>
              <a:t>Suntem</a:t>
            </a:r>
            <a:r>
              <a:rPr lang="en-GB" sz="3200" b="1" dirty="0">
                <a:solidFill>
                  <a:schemeClr val="tx1"/>
                </a:solidFill>
                <a:latin typeface="Tahoma" charset="0"/>
                <a:cs typeface="Tahoma" charset="0"/>
              </a:rPr>
              <a:t> </a:t>
            </a:r>
            <a:r>
              <a:rPr lang="en-GB" sz="3200" b="1" dirty="0" err="1">
                <a:solidFill>
                  <a:schemeClr val="tx1"/>
                </a:solidFill>
                <a:latin typeface="Tahoma" charset="0"/>
                <a:cs typeface="Tahoma" charset="0"/>
              </a:rPr>
              <a:t>mandri</a:t>
            </a:r>
            <a:r>
              <a:rPr lang="en-GB" sz="3200" b="1" dirty="0">
                <a:solidFill>
                  <a:schemeClr val="tx1"/>
                </a:solidFill>
                <a:latin typeface="Tahoma" charset="0"/>
                <a:cs typeface="Tahoma" charset="0"/>
              </a:rPr>
              <a:t> de </a:t>
            </a:r>
            <a:r>
              <a:rPr lang="en-GB" sz="3200" b="1" dirty="0" err="1">
                <a:solidFill>
                  <a:schemeClr val="tx1"/>
                </a:solidFill>
                <a:latin typeface="Tahoma" charset="0"/>
                <a:cs typeface="Tahoma" charset="0"/>
              </a:rPr>
              <a:t>urmatoarele</a:t>
            </a:r>
            <a:r>
              <a:rPr lang="en-GB" sz="3200" b="1" dirty="0">
                <a:solidFill>
                  <a:schemeClr val="tx1"/>
                </a:solidFill>
                <a:latin typeface="Tahoma" charset="0"/>
                <a:cs typeface="Tahoma" charset="0"/>
              </a:rPr>
              <a:t>:</a:t>
            </a:r>
            <a:endParaRPr lang="en-GB" sz="3200" b="1" dirty="0" smtClean="0">
              <a:solidFill>
                <a:schemeClr val="tx1"/>
              </a:solidFill>
              <a:latin typeface="Tahoma" charset="0"/>
              <a:cs typeface="Tahoma" charset="0"/>
            </a:endParaRPr>
          </a:p>
        </p:txBody>
      </p:sp>
      <p:sp>
        <p:nvSpPr>
          <p:cNvPr id="50179" name="Rectangle 3"/>
          <p:cNvSpPr>
            <a:spLocks noChangeArrowheads="1"/>
          </p:cNvSpPr>
          <p:nvPr/>
        </p:nvSpPr>
        <p:spPr bwMode="auto">
          <a:xfrm>
            <a:off x="0" y="2636838"/>
            <a:ext cx="9144000" cy="19411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/>
          <a:p>
            <a:pPr marL="350838" indent="-350838" algn="ctr" defTabSz="449263" fontAlgn="base"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Tahoma" charset="0"/>
              <a:buChar char="•"/>
              <a:tabLst>
                <a:tab pos="350838" algn="l"/>
                <a:tab pos="798513" algn="l"/>
                <a:tab pos="1247775" algn="l"/>
                <a:tab pos="1697038" algn="l"/>
                <a:tab pos="2146300" algn="l"/>
                <a:tab pos="2595563" algn="l"/>
                <a:tab pos="3044825" algn="l"/>
                <a:tab pos="3494088" algn="l"/>
                <a:tab pos="3943350" algn="l"/>
                <a:tab pos="4392613" algn="l"/>
                <a:tab pos="4841875" algn="l"/>
                <a:tab pos="5291138" algn="l"/>
                <a:tab pos="5740400" algn="l"/>
                <a:tab pos="6189663" algn="l"/>
                <a:tab pos="6638925" algn="l"/>
                <a:tab pos="7088188" algn="l"/>
                <a:tab pos="7537450" algn="l"/>
                <a:tab pos="7986713" algn="l"/>
                <a:tab pos="8435975" algn="l"/>
                <a:tab pos="8885238" algn="l"/>
                <a:tab pos="9334500" algn="l"/>
              </a:tabLst>
              <a:defRPr/>
            </a:pP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Reputația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o-MD" sz="2400" b="1" u="sng" dirty="0" err="1" smtClean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Sericiului</a:t>
            </a:r>
            <a:r>
              <a:rPr lang="ro-MD" sz="2400" b="1" u="sng" dirty="0" smtClean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Vamal</a:t>
            </a:r>
            <a:r>
              <a:rPr lang="en-GB" sz="2400" b="1" u="sng" dirty="0" smtClean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o-MD" sz="2400" b="1" u="sng" dirty="0" smtClean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 U</a:t>
            </a:r>
            <a:r>
              <a:rPr lang="en-GB" sz="2400" b="1" u="sng" dirty="0" err="1" smtClean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ngar</a:t>
            </a:r>
            <a:r>
              <a:rPr lang="ro-MD" sz="2400" b="1" u="sng" dirty="0" smtClean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ia</a:t>
            </a:r>
            <a:r>
              <a:rPr lang="en-GB" sz="2400" b="1" u="sng" dirty="0" smtClean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este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destul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 </a:t>
            </a: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bună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în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rândul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proprietarilor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 </a:t>
            </a: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mărci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comerciale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</a:t>
            </a: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în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unele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cazuri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activitățile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o-MD" sz="2400" b="1" dirty="0" smtClean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autorităților </a:t>
            </a:r>
            <a:r>
              <a:rPr lang="en-GB" sz="2400" b="1" dirty="0" err="1" smtClean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vamale</a:t>
            </a:r>
            <a:r>
              <a:rPr lang="en-GB" sz="2400" b="1" dirty="0" smtClean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au </a:t>
            </a: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condus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de </a:t>
            </a: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asemenea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la </a:t>
            </a: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confiscări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reușite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în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țara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 </a:t>
            </a: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origine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 </a:t>
            </a: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furnizorului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/ </a:t>
            </a: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destinatarului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produselor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contrafăcute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</p:txBody>
      </p:sp>
      <p:sp>
        <p:nvSpPr>
          <p:cNvPr id="50180" name="Rectangle 4"/>
          <p:cNvSpPr>
            <a:spLocks noChangeArrowheads="1"/>
          </p:cNvSpPr>
          <p:nvPr/>
        </p:nvSpPr>
        <p:spPr bwMode="auto">
          <a:xfrm>
            <a:off x="0" y="5084763"/>
            <a:ext cx="8964613" cy="12025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/>
          <a:p>
            <a:pPr marL="350838" indent="-350838" algn="ctr" defTabSz="449263" fontAlgn="base">
              <a:spcBef>
                <a:spcPts val="60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Tahoma" charset="0"/>
              <a:buChar char="•"/>
              <a:tabLst>
                <a:tab pos="350838" algn="l"/>
                <a:tab pos="798513" algn="l"/>
                <a:tab pos="1247775" algn="l"/>
                <a:tab pos="1697038" algn="l"/>
                <a:tab pos="2146300" algn="l"/>
                <a:tab pos="2595563" algn="l"/>
                <a:tab pos="3044825" algn="l"/>
                <a:tab pos="3494088" algn="l"/>
                <a:tab pos="3943350" algn="l"/>
                <a:tab pos="4392613" algn="l"/>
                <a:tab pos="4841875" algn="l"/>
                <a:tab pos="5291138" algn="l"/>
                <a:tab pos="5740400" algn="l"/>
                <a:tab pos="6189663" algn="l"/>
                <a:tab pos="6638925" algn="l"/>
                <a:tab pos="7088188" algn="l"/>
                <a:tab pos="7537450" algn="l"/>
                <a:tab pos="7986713" algn="l"/>
                <a:tab pos="8435975" algn="l"/>
                <a:tab pos="8885238" algn="l"/>
                <a:tab pos="9334500" algn="l"/>
              </a:tabLst>
              <a:defRPr/>
            </a:pPr>
            <a:r>
              <a:rPr lang="en-US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At </a:t>
            </a:r>
            <a:r>
              <a:rPr lang="en-US" sz="2400" b="1" u="sng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certain customs offices it is almost impossible to import</a:t>
            </a:r>
            <a:r>
              <a:rPr lang="en-US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counterfeit goods</a:t>
            </a:r>
          </a:p>
          <a:p>
            <a:pPr marL="360363" indent="-350838" defTabSz="449263" fontAlgn="base">
              <a:spcBef>
                <a:spcPct val="0"/>
              </a:spcBef>
              <a:spcAft>
                <a:spcPct val="0"/>
              </a:spcAft>
              <a:buSzPct val="100000"/>
              <a:tabLst>
                <a:tab pos="350838" algn="l"/>
                <a:tab pos="798513" algn="l"/>
                <a:tab pos="1247775" algn="l"/>
                <a:tab pos="1697038" algn="l"/>
                <a:tab pos="2146300" algn="l"/>
                <a:tab pos="2595563" algn="l"/>
                <a:tab pos="3044825" algn="l"/>
                <a:tab pos="3494088" algn="l"/>
                <a:tab pos="3943350" algn="l"/>
                <a:tab pos="4392613" algn="l"/>
                <a:tab pos="4841875" algn="l"/>
                <a:tab pos="5291138" algn="l"/>
                <a:tab pos="5740400" algn="l"/>
                <a:tab pos="6189663" algn="l"/>
                <a:tab pos="6638925" algn="l"/>
                <a:tab pos="7088188" algn="l"/>
                <a:tab pos="7537450" algn="l"/>
                <a:tab pos="7986713" algn="l"/>
                <a:tab pos="8435975" algn="l"/>
                <a:tab pos="8885238" algn="l"/>
                <a:tab pos="9334500" algn="l"/>
              </a:tabLst>
              <a:defRPr/>
            </a:pPr>
            <a:endParaRPr lang="en-US" sz="2400" b="1" dirty="0">
              <a:solidFill>
                <a:srgbClr val="198A8A"/>
              </a:solidFill>
              <a:cs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836924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2000"/>
                                        <p:tgtEl>
                                          <p:spTgt spid="50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2" dur="2000"/>
                                        <p:tgtEl>
                                          <p:spTgt spid="50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7" dur="2000"/>
                                        <p:tgtEl>
                                          <p:spTgt spid="50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/>
          <p:cNvSpPr>
            <a:spLocks noChangeArrowheads="1"/>
          </p:cNvSpPr>
          <p:nvPr/>
        </p:nvSpPr>
        <p:spPr bwMode="auto">
          <a:xfrm>
            <a:off x="1258888" y="260350"/>
            <a:ext cx="6370637" cy="72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it-IT" sz="3200" b="1" dirty="0">
                <a:solidFill>
                  <a:srgbClr val="198A8A"/>
                </a:solidFill>
                <a:cs typeface="Tahoma" charset="0"/>
              </a:rPr>
              <a:t>Problemele cu care ne confruntăm:</a:t>
            </a:r>
            <a:endParaRPr lang="en-US" sz="3200" b="1" dirty="0">
              <a:solidFill>
                <a:srgbClr val="198A8A"/>
              </a:solidFill>
              <a:cs typeface="Tahoma" charset="0"/>
            </a:endParaRPr>
          </a:p>
        </p:txBody>
      </p:sp>
      <p:sp>
        <p:nvSpPr>
          <p:cNvPr id="51202" name="Rectangle 2"/>
          <p:cNvSpPr>
            <a:spLocks noChangeArrowheads="1"/>
          </p:cNvSpPr>
          <p:nvPr/>
        </p:nvSpPr>
        <p:spPr bwMode="auto">
          <a:xfrm>
            <a:off x="250825" y="1412875"/>
            <a:ext cx="8642350" cy="107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/>
          <a:lstStyle/>
          <a:p>
            <a:pPr marL="331788" indent="-331788" algn="ctr" defTabSz="449263" fontAlgn="base">
              <a:spcBef>
                <a:spcPts val="600"/>
              </a:spcBef>
              <a:spcAft>
                <a:spcPct val="0"/>
              </a:spcAft>
              <a:buClr>
                <a:srgbClr val="FFCC66"/>
              </a:buClr>
              <a:buSzPct val="80000"/>
              <a:buFont typeface="Wingdings" charset="0"/>
              <a:buChar char=""/>
              <a:tabLst>
                <a:tab pos="331788" algn="l"/>
                <a:tab pos="779463" algn="l"/>
                <a:tab pos="1228725" algn="l"/>
                <a:tab pos="1677988" algn="l"/>
                <a:tab pos="2127250" algn="l"/>
                <a:tab pos="2576513" algn="l"/>
                <a:tab pos="3025775" algn="l"/>
                <a:tab pos="3475038" algn="l"/>
                <a:tab pos="3924300" algn="l"/>
                <a:tab pos="4373563" algn="l"/>
                <a:tab pos="4822825" algn="l"/>
                <a:tab pos="5272088" algn="l"/>
                <a:tab pos="5721350" algn="l"/>
                <a:tab pos="6170613" algn="l"/>
                <a:tab pos="6619875" algn="l"/>
                <a:tab pos="7069138" algn="l"/>
                <a:tab pos="7518400" algn="l"/>
                <a:tab pos="7967663" algn="l"/>
                <a:tab pos="8416925" algn="l"/>
                <a:tab pos="8866188" algn="l"/>
                <a:tab pos="9315450" algn="l"/>
              </a:tabLst>
              <a:defRPr/>
            </a:pP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Mai </a:t>
            </a: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puțin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 50% din </a:t>
            </a: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toate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birourile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vamale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activează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în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acest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domeniu</a:t>
            </a:r>
            <a:endParaRPr lang="en-GB" sz="2400" b="1" dirty="0">
              <a:solidFill>
                <a:srgbClr val="198A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203" name="Rectangle 3"/>
          <p:cNvSpPr>
            <a:spLocks noChangeArrowheads="1"/>
          </p:cNvSpPr>
          <p:nvPr/>
        </p:nvSpPr>
        <p:spPr bwMode="auto">
          <a:xfrm>
            <a:off x="250825" y="2708275"/>
            <a:ext cx="83820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/>
          <a:lstStyle/>
          <a:p>
            <a:pPr marL="331788" indent="-331788" algn="ctr" defTabSz="449263" fontAlgn="base">
              <a:spcBef>
                <a:spcPts val="600"/>
              </a:spcBef>
              <a:spcAft>
                <a:spcPct val="0"/>
              </a:spcAft>
              <a:buClr>
                <a:srgbClr val="FFCC66"/>
              </a:buClr>
              <a:buSzPct val="80000"/>
              <a:buFont typeface="Wingdings" charset="0"/>
              <a:buChar char=""/>
              <a:tabLst>
                <a:tab pos="331788" algn="l"/>
                <a:tab pos="779463" algn="l"/>
                <a:tab pos="1228725" algn="l"/>
                <a:tab pos="1677988" algn="l"/>
                <a:tab pos="2127250" algn="l"/>
                <a:tab pos="2576513" algn="l"/>
                <a:tab pos="3025775" algn="l"/>
                <a:tab pos="3475038" algn="l"/>
                <a:tab pos="3924300" algn="l"/>
                <a:tab pos="4373563" algn="l"/>
                <a:tab pos="4822825" algn="l"/>
                <a:tab pos="5272088" algn="l"/>
                <a:tab pos="5721350" algn="l"/>
                <a:tab pos="6170613" algn="l"/>
                <a:tab pos="6619875" algn="l"/>
                <a:tab pos="7069138" algn="l"/>
                <a:tab pos="7518400" algn="l"/>
                <a:tab pos="7967663" algn="l"/>
                <a:tab pos="8416925" algn="l"/>
                <a:tab pos="8866188" algn="l"/>
                <a:tab pos="9315450" algn="l"/>
              </a:tabLst>
              <a:defRPr/>
            </a:pP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Deși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sistemul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juridic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este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același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în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întreaga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țară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există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400" b="1" u="sng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diferențe</a:t>
            </a:r>
            <a:r>
              <a:rPr lang="en-GB" sz="2400" b="1" u="sng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400" b="1" u="sng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majore</a:t>
            </a:r>
            <a:r>
              <a:rPr lang="en-GB" sz="2400" b="1" u="sng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400" b="1" u="sng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în</a:t>
            </a:r>
            <a:r>
              <a:rPr lang="en-GB" sz="2400" b="1" u="sng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400" b="1" u="sng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practica</a:t>
            </a:r>
            <a:r>
              <a:rPr lang="en-GB" sz="2400" b="1" u="sng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400" b="1" u="sng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birourilor</a:t>
            </a:r>
            <a:r>
              <a:rPr lang="en-GB" sz="2400" b="1" u="sng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400" b="1" u="sng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vamale</a:t>
            </a:r>
            <a:endParaRPr lang="en-GB" sz="2400" b="1" u="sng" dirty="0">
              <a:solidFill>
                <a:srgbClr val="198A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204" name="Rectangle 4"/>
          <p:cNvSpPr>
            <a:spLocks noChangeArrowheads="1"/>
          </p:cNvSpPr>
          <p:nvPr/>
        </p:nvSpPr>
        <p:spPr bwMode="auto">
          <a:xfrm>
            <a:off x="179388" y="3860800"/>
            <a:ext cx="8382000" cy="2044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/>
          <a:lstStyle/>
          <a:p>
            <a:pPr marL="342900" indent="-331788" defTabSz="449263" fontAlgn="base">
              <a:spcBef>
                <a:spcPts val="600"/>
              </a:spcBef>
              <a:spcAft>
                <a:spcPct val="0"/>
              </a:spcAft>
              <a:buSzPct val="8000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/>
            </a:pPr>
            <a:endParaRPr lang="hu-HU" sz="2400" b="1" dirty="0">
              <a:solidFill>
                <a:srgbClr val="198A8A"/>
              </a:solidFill>
              <a:latin typeface="Arial" charset="0"/>
            </a:endParaRPr>
          </a:p>
          <a:p>
            <a:pPr marL="331788" indent="-320675" algn="ctr" defTabSz="449263" fontAlgn="base">
              <a:spcBef>
                <a:spcPts val="600"/>
              </a:spcBef>
              <a:spcAft>
                <a:spcPct val="0"/>
              </a:spcAft>
              <a:buClr>
                <a:srgbClr val="FFCC66"/>
              </a:buClr>
              <a:buSzPct val="80000"/>
              <a:buFont typeface="Wingdings" charset="0"/>
              <a:buChar char="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/>
            </a:pPr>
            <a:r>
              <a:rPr lang="en-US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Datorită</a:t>
            </a:r>
            <a:r>
              <a:rPr lang="en-US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b="1" u="sng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concurenței</a:t>
            </a:r>
            <a:r>
              <a:rPr lang="en-US" sz="2400" b="1" u="sng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b="1" u="sng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autorităților</a:t>
            </a:r>
            <a:r>
              <a:rPr lang="en-US" sz="2400" b="1" u="sng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b="1" u="sng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vamale</a:t>
            </a:r>
            <a:r>
              <a:rPr lang="en-US" sz="2400" b="1" u="sng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ale </a:t>
            </a:r>
            <a:r>
              <a:rPr lang="en-US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statelor</a:t>
            </a:r>
            <a:r>
              <a:rPr lang="en-US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membre</a:t>
            </a:r>
            <a:r>
              <a:rPr lang="en-US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ale UE, </a:t>
            </a:r>
            <a:r>
              <a:rPr lang="en-US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importatorii</a:t>
            </a:r>
            <a:r>
              <a:rPr lang="en-US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 </a:t>
            </a:r>
            <a:r>
              <a:rPr lang="en-US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mărfuri</a:t>
            </a:r>
            <a:r>
              <a:rPr lang="en-US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contrafăcute</a:t>
            </a:r>
            <a:r>
              <a:rPr lang="en-US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tind</a:t>
            </a:r>
            <a:r>
              <a:rPr lang="en-US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să</a:t>
            </a:r>
            <a:r>
              <a:rPr lang="en-US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nu </a:t>
            </a:r>
            <a:r>
              <a:rPr lang="ro-MD" sz="2400" b="1" dirty="0" smtClean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vămuiască </a:t>
            </a:r>
            <a:r>
              <a:rPr lang="en-US" sz="2400" b="1" dirty="0" err="1" smtClean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în</a:t>
            </a:r>
            <a:r>
              <a:rPr lang="en-US" sz="2400" b="1" dirty="0" smtClean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Ungaria</a:t>
            </a:r>
            <a:r>
              <a:rPr lang="en-US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deoarece</a:t>
            </a:r>
            <a:r>
              <a:rPr lang="en-US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o-MD" sz="2400" b="1" dirty="0" err="1" smtClean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proedurile</a:t>
            </a:r>
            <a:r>
              <a:rPr lang="ro-MD" sz="2400" b="1" dirty="0" smtClean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b="1" dirty="0" err="1" smtClean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sunt</a:t>
            </a:r>
            <a:r>
              <a:rPr lang="en-US" sz="2400" b="1" dirty="0" smtClean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destul</a:t>
            </a:r>
            <a:r>
              <a:rPr lang="en-US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 </a:t>
            </a:r>
            <a:r>
              <a:rPr lang="en-US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stricte</a:t>
            </a:r>
            <a:r>
              <a:rPr lang="en-US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în</a:t>
            </a:r>
            <a:r>
              <a:rPr lang="en-US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ceea</a:t>
            </a:r>
            <a:r>
              <a:rPr lang="en-US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ce</a:t>
            </a:r>
            <a:r>
              <a:rPr lang="en-US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privește</a:t>
            </a:r>
            <a:r>
              <a:rPr lang="en-US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drepturile</a:t>
            </a:r>
            <a:r>
              <a:rPr lang="en-US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 </a:t>
            </a:r>
            <a:r>
              <a:rPr lang="en-US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proprietate</a:t>
            </a:r>
            <a:r>
              <a:rPr lang="en-US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intelectuală</a:t>
            </a:r>
            <a:r>
              <a:rPr lang="en-US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310344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3000"/>
                                        <p:tgtEl>
                                          <p:spTgt spid="51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2" dur="2000"/>
                                        <p:tgtEl>
                                          <p:spTgt spid="51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7" dur="2000"/>
                                        <p:tgtEl>
                                          <p:spTgt spid="51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1"/>
          <p:cNvSpPr>
            <a:spLocks noChangeArrowheads="1"/>
          </p:cNvSpPr>
          <p:nvPr/>
        </p:nvSpPr>
        <p:spPr bwMode="auto">
          <a:xfrm>
            <a:off x="1042988" y="333375"/>
            <a:ext cx="72009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/>
          <a:lstStyle/>
          <a:p>
            <a:pPr algn="ctr" defTabSz="449263" fontAlgn="base">
              <a:lnSpc>
                <a:spcPct val="50000"/>
              </a:lnSpc>
              <a:spcBef>
                <a:spcPts val="2250"/>
              </a:spcBef>
              <a:spcAft>
                <a:spcPct val="0"/>
              </a:spcAft>
              <a:buSzPct val="8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3600" b="1" dirty="0" err="1">
                <a:solidFill>
                  <a:srgbClr val="FF66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Proceduri</a:t>
            </a:r>
            <a:r>
              <a:rPr lang="en-US" sz="3600" b="1" dirty="0">
                <a:solidFill>
                  <a:srgbClr val="FF66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600" b="1" dirty="0" err="1">
                <a:solidFill>
                  <a:srgbClr val="FF66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penale</a:t>
            </a:r>
            <a:r>
              <a:rPr lang="en-US" sz="3600" b="1" dirty="0">
                <a:solidFill>
                  <a:srgbClr val="FF66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600" b="1" dirty="0" err="1">
                <a:solidFill>
                  <a:srgbClr val="FF66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și</a:t>
            </a:r>
            <a:r>
              <a:rPr lang="en-US" sz="3600" b="1" dirty="0">
                <a:solidFill>
                  <a:srgbClr val="FF66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600" b="1" dirty="0" err="1">
                <a:solidFill>
                  <a:srgbClr val="FF66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civile</a:t>
            </a:r>
            <a:endParaRPr lang="en-US" sz="3600" b="1" dirty="0">
              <a:solidFill>
                <a:srgbClr val="FF66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2226" name="Rectangle 2"/>
          <p:cNvSpPr>
            <a:spLocks noChangeArrowheads="1"/>
          </p:cNvSpPr>
          <p:nvPr/>
        </p:nvSpPr>
        <p:spPr bwMode="auto">
          <a:xfrm>
            <a:off x="395288" y="1557338"/>
            <a:ext cx="8064500" cy="11563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marL="369888" indent="-369888" algn="ctr" defTabSz="449263" fontAlgn="base"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Tahoma" charset="0"/>
              <a:buChar char="•"/>
              <a:tabLst>
                <a:tab pos="369888" algn="l"/>
                <a:tab pos="817563" algn="l"/>
                <a:tab pos="1266825" algn="l"/>
                <a:tab pos="1716088" algn="l"/>
                <a:tab pos="2165350" algn="l"/>
                <a:tab pos="2614613" algn="l"/>
                <a:tab pos="3063875" algn="l"/>
                <a:tab pos="3513138" algn="l"/>
                <a:tab pos="3962400" algn="l"/>
                <a:tab pos="4411663" algn="l"/>
                <a:tab pos="4860925" algn="l"/>
                <a:tab pos="5310188" algn="l"/>
                <a:tab pos="5759450" algn="l"/>
                <a:tab pos="6208713" algn="l"/>
                <a:tab pos="6657975" algn="l"/>
                <a:tab pos="7107238" algn="l"/>
                <a:tab pos="7556500" algn="l"/>
                <a:tab pos="8005763" algn="l"/>
                <a:tab pos="8455025" algn="l"/>
                <a:tab pos="8904288" algn="l"/>
                <a:tab pos="9353550" algn="l"/>
              </a:tabLst>
              <a:defRPr/>
            </a:pPr>
            <a:r>
              <a:rPr lang="en-US" sz="23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În</a:t>
            </a:r>
            <a:r>
              <a:rPr lang="en-US" sz="22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o-MD" sz="2300" b="1" dirty="0" smtClean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</a:t>
            </a:r>
            <a:r>
              <a:rPr lang="en-US" sz="2300" b="1" dirty="0" err="1" smtClean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cursul</a:t>
            </a:r>
            <a:r>
              <a:rPr lang="en-US" sz="2300" b="1" dirty="0" smtClean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proc</a:t>
            </a:r>
            <a:r>
              <a:rPr lang="ro-MD" sz="2300" b="1" dirty="0" smtClean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durilor </a:t>
            </a:r>
            <a:r>
              <a:rPr lang="en-US" sz="2300" b="1" dirty="0" smtClean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penal</a:t>
            </a:r>
            <a:r>
              <a:rPr lang="ro-MD" sz="2300" b="1" dirty="0" smtClean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</a:t>
            </a:r>
            <a:r>
              <a:rPr lang="en-US" sz="2300" b="1" dirty="0" smtClean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3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drepturilor</a:t>
            </a:r>
            <a:r>
              <a:rPr lang="en-US" sz="23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 </a:t>
            </a:r>
            <a:r>
              <a:rPr lang="en-US" sz="23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proprietate</a:t>
            </a:r>
            <a:r>
              <a:rPr lang="en-US" sz="23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3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intelectuală</a:t>
            </a:r>
            <a:r>
              <a:rPr lang="en-US" sz="23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pot fi </a:t>
            </a:r>
            <a:r>
              <a:rPr lang="en-US" sz="23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puse</a:t>
            </a:r>
            <a:r>
              <a:rPr lang="en-US" sz="23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3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în</a:t>
            </a:r>
            <a:r>
              <a:rPr lang="en-US" sz="23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3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aplicare</a:t>
            </a:r>
            <a:r>
              <a:rPr lang="en-US" sz="23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3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mai</a:t>
            </a:r>
            <a:r>
              <a:rPr lang="en-US" sz="23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3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repede</a:t>
            </a:r>
            <a:r>
              <a:rPr lang="en-US" sz="23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3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și</a:t>
            </a:r>
            <a:r>
              <a:rPr lang="en-US" sz="23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3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mai</a:t>
            </a:r>
            <a:r>
              <a:rPr lang="en-US" sz="23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3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ieftin</a:t>
            </a:r>
            <a:r>
              <a:rPr lang="en-US" sz="23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3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decât</a:t>
            </a:r>
            <a:r>
              <a:rPr lang="en-US" sz="23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3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în</a:t>
            </a:r>
            <a:r>
              <a:rPr lang="en-US" sz="23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3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cursul</a:t>
            </a:r>
            <a:r>
              <a:rPr lang="en-US" sz="23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3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procedurii</a:t>
            </a:r>
            <a:r>
              <a:rPr lang="en-US" sz="23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3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civile</a:t>
            </a:r>
            <a:endParaRPr lang="en-US" sz="2300" b="1" dirty="0">
              <a:solidFill>
                <a:srgbClr val="198A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2227" name="Rectangle 3"/>
          <p:cNvSpPr>
            <a:spLocks noChangeArrowheads="1"/>
          </p:cNvSpPr>
          <p:nvPr/>
        </p:nvSpPr>
        <p:spPr bwMode="auto">
          <a:xfrm>
            <a:off x="395288" y="2924175"/>
            <a:ext cx="8208962" cy="15102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marL="369888" indent="-369888" algn="ctr" defTabSz="449263" fontAlgn="base"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Tahoma" charset="0"/>
              <a:buChar char="•"/>
              <a:tabLst>
                <a:tab pos="369888" algn="l"/>
                <a:tab pos="817563" algn="l"/>
                <a:tab pos="1266825" algn="l"/>
                <a:tab pos="1716088" algn="l"/>
                <a:tab pos="2165350" algn="l"/>
                <a:tab pos="2614613" algn="l"/>
                <a:tab pos="3063875" algn="l"/>
                <a:tab pos="3513138" algn="l"/>
                <a:tab pos="3962400" algn="l"/>
                <a:tab pos="4411663" algn="l"/>
                <a:tab pos="4860925" algn="l"/>
                <a:tab pos="5310188" algn="l"/>
                <a:tab pos="5759450" algn="l"/>
                <a:tab pos="6208713" algn="l"/>
                <a:tab pos="6657975" algn="l"/>
                <a:tab pos="7107238" algn="l"/>
                <a:tab pos="7556500" algn="l"/>
                <a:tab pos="8005763" algn="l"/>
                <a:tab pos="8455025" algn="l"/>
                <a:tab pos="8904288" algn="l"/>
                <a:tab pos="9353550" algn="l"/>
              </a:tabLst>
              <a:defRPr/>
            </a:pPr>
            <a:r>
              <a:rPr lang="hu-HU" sz="23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Confiscarea mărfurilor contrafăcute în cadrul procedurii penale poate fi făcută în câteva zile, în timp ce în cursul procedurii civile este aproape imposibilă</a:t>
            </a:r>
            <a:endParaRPr lang="en-US" sz="2300" b="1" dirty="0">
              <a:solidFill>
                <a:srgbClr val="198A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2228" name="Rectangle 4"/>
          <p:cNvSpPr>
            <a:spLocks noChangeArrowheads="1"/>
          </p:cNvSpPr>
          <p:nvPr/>
        </p:nvSpPr>
        <p:spPr bwMode="auto">
          <a:xfrm>
            <a:off x="468313" y="4508500"/>
            <a:ext cx="8567737" cy="15102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marL="11113" defTabSz="449263" fontAlgn="base"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Times New Roman" charset="0"/>
              <a:buNone/>
              <a:tabLst>
                <a:tab pos="381000" algn="l"/>
                <a:tab pos="828675" algn="l"/>
                <a:tab pos="1277938" algn="l"/>
                <a:tab pos="1727200" algn="l"/>
                <a:tab pos="2176463" algn="l"/>
                <a:tab pos="2625725" algn="l"/>
                <a:tab pos="3074988" algn="l"/>
                <a:tab pos="3524250" algn="l"/>
                <a:tab pos="3973513" algn="l"/>
                <a:tab pos="4422775" algn="l"/>
                <a:tab pos="4872038" algn="l"/>
                <a:tab pos="5321300" algn="l"/>
                <a:tab pos="5770563" algn="l"/>
                <a:tab pos="6219825" algn="l"/>
                <a:tab pos="6669088" algn="l"/>
                <a:tab pos="7118350" algn="l"/>
                <a:tab pos="7567613" algn="l"/>
                <a:tab pos="8016875" algn="l"/>
                <a:tab pos="8466138" algn="l"/>
                <a:tab pos="8915400" algn="l"/>
                <a:tab pos="9364663" algn="l"/>
              </a:tabLst>
              <a:defRPr/>
            </a:pPr>
            <a:endParaRPr lang="en-US" sz="2300" b="1" dirty="0" smtClean="0">
              <a:solidFill>
                <a:srgbClr val="198A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69888" indent="-358775" algn="ctr" defTabSz="449263" fontAlgn="base"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Tahoma" charset="0"/>
              <a:buChar char="•"/>
              <a:tabLst>
                <a:tab pos="381000" algn="l"/>
                <a:tab pos="828675" algn="l"/>
                <a:tab pos="1277938" algn="l"/>
                <a:tab pos="1727200" algn="l"/>
                <a:tab pos="2176463" algn="l"/>
                <a:tab pos="2625725" algn="l"/>
                <a:tab pos="3074988" algn="l"/>
                <a:tab pos="3524250" algn="l"/>
                <a:tab pos="3973513" algn="l"/>
                <a:tab pos="4422775" algn="l"/>
                <a:tab pos="4872038" algn="l"/>
                <a:tab pos="5321300" algn="l"/>
                <a:tab pos="5770563" algn="l"/>
                <a:tab pos="6219825" algn="l"/>
                <a:tab pos="6669088" algn="l"/>
                <a:tab pos="7118350" algn="l"/>
                <a:tab pos="7567613" algn="l"/>
                <a:tab pos="8016875" algn="l"/>
                <a:tab pos="8466138" algn="l"/>
                <a:tab pos="8915400" algn="l"/>
                <a:tab pos="9364663" algn="l"/>
              </a:tabLst>
              <a:defRPr/>
            </a:pPr>
            <a:r>
              <a:rPr lang="en-US" sz="2300" b="1" dirty="0" err="1" smtClean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Proprietarul</a:t>
            </a:r>
            <a:r>
              <a:rPr lang="en-US" sz="2300" b="1" dirty="0" smtClean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3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dreptului</a:t>
            </a:r>
            <a:r>
              <a:rPr lang="en-US" sz="23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 </a:t>
            </a:r>
            <a:r>
              <a:rPr lang="en-US" sz="23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proprietate</a:t>
            </a:r>
            <a:r>
              <a:rPr lang="en-US" sz="23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3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intelectuală</a:t>
            </a:r>
            <a:r>
              <a:rPr lang="en-US" sz="23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are </a:t>
            </a:r>
            <a:r>
              <a:rPr lang="en-US" sz="23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drepturi</a:t>
            </a:r>
            <a:r>
              <a:rPr lang="en-US" sz="23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3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limitate</a:t>
            </a:r>
            <a:r>
              <a:rPr lang="en-US" sz="23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3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în</a:t>
            </a:r>
            <a:r>
              <a:rPr lang="en-US" sz="23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3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procedura</a:t>
            </a:r>
            <a:r>
              <a:rPr lang="en-US" sz="23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3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penală</a:t>
            </a:r>
            <a:r>
              <a:rPr lang="en-US" sz="23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</a:t>
            </a:r>
            <a:r>
              <a:rPr lang="en-US" sz="23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adică</a:t>
            </a:r>
            <a:r>
              <a:rPr lang="en-US" sz="23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3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titularul</a:t>
            </a:r>
            <a:r>
              <a:rPr lang="en-US" sz="23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3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dreptului</a:t>
            </a:r>
            <a:r>
              <a:rPr lang="en-US" sz="23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nu are </a:t>
            </a:r>
            <a:r>
              <a:rPr lang="en-US" sz="23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dreptul</a:t>
            </a:r>
            <a:r>
              <a:rPr lang="en-US" sz="23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3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să</a:t>
            </a:r>
            <a:r>
              <a:rPr lang="en-US" sz="23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3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atace</a:t>
            </a:r>
            <a:r>
              <a:rPr lang="en-US" sz="23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3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decizia</a:t>
            </a:r>
            <a:r>
              <a:rPr lang="en-US" sz="23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3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instanței</a:t>
            </a:r>
            <a:r>
              <a:rPr lang="en-US" sz="23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20643870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2000"/>
                                        <p:tgtEl>
                                          <p:spTgt spid="52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2" dur="2000"/>
                                        <p:tgtEl>
                                          <p:spTgt spid="52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7" dur="2000"/>
                                        <p:tgtEl>
                                          <p:spTgt spid="52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1"/>
          <p:cNvSpPr>
            <a:spLocks noChangeArrowheads="1"/>
          </p:cNvSpPr>
          <p:nvPr/>
        </p:nvSpPr>
        <p:spPr bwMode="auto">
          <a:xfrm>
            <a:off x="467544" y="3356992"/>
            <a:ext cx="8280400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marL="350838" indent="-350838" algn="ctr" defTabSz="449263" fontAlgn="base"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Tahoma" charset="0"/>
              <a:buChar char="•"/>
              <a:tabLst>
                <a:tab pos="350838" algn="l"/>
                <a:tab pos="798513" algn="l"/>
                <a:tab pos="1247775" algn="l"/>
                <a:tab pos="1697038" algn="l"/>
                <a:tab pos="2146300" algn="l"/>
                <a:tab pos="2595563" algn="l"/>
                <a:tab pos="3044825" algn="l"/>
                <a:tab pos="3494088" algn="l"/>
                <a:tab pos="3943350" algn="l"/>
                <a:tab pos="4392613" algn="l"/>
                <a:tab pos="4841875" algn="l"/>
                <a:tab pos="5291138" algn="l"/>
                <a:tab pos="5740400" algn="l"/>
                <a:tab pos="6189663" algn="l"/>
                <a:tab pos="6638925" algn="l"/>
                <a:tab pos="7088188" algn="l"/>
                <a:tab pos="7537450" algn="l"/>
                <a:tab pos="7986713" algn="l"/>
                <a:tab pos="8435975" algn="l"/>
                <a:tab pos="8885238" algn="l"/>
                <a:tab pos="9334500" algn="l"/>
              </a:tabLst>
              <a:defRPr/>
            </a:pP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Procedura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penală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poate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fi </a:t>
            </a: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inițiată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numai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atunci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când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încălcarea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este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directă</a:t>
            </a:r>
            <a:endParaRPr lang="en-GB" sz="2400" b="1" u="sng" dirty="0">
              <a:solidFill>
                <a:srgbClr val="198A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3252" name="Rectangle 4"/>
          <p:cNvSpPr>
            <a:spLocks noChangeArrowheads="1"/>
          </p:cNvSpPr>
          <p:nvPr/>
        </p:nvSpPr>
        <p:spPr bwMode="auto">
          <a:xfrm>
            <a:off x="472136" y="1412776"/>
            <a:ext cx="8280400" cy="8331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marL="350838" indent="-350838" algn="ctr" defTabSz="449263" fontAlgn="base"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Tahoma" charset="0"/>
              <a:buChar char="•"/>
              <a:tabLst>
                <a:tab pos="350838" algn="l"/>
                <a:tab pos="798513" algn="l"/>
                <a:tab pos="1247775" algn="l"/>
                <a:tab pos="1697038" algn="l"/>
                <a:tab pos="2146300" algn="l"/>
                <a:tab pos="2595563" algn="l"/>
                <a:tab pos="3044825" algn="l"/>
                <a:tab pos="3494088" algn="l"/>
                <a:tab pos="3943350" algn="l"/>
                <a:tab pos="4392613" algn="l"/>
                <a:tab pos="4841875" algn="l"/>
                <a:tab pos="5291138" algn="l"/>
                <a:tab pos="5740400" algn="l"/>
                <a:tab pos="6189663" algn="l"/>
                <a:tab pos="6638925" algn="l"/>
                <a:tab pos="7088188" algn="l"/>
                <a:tab pos="7537450" algn="l"/>
                <a:tab pos="7986713" algn="l"/>
                <a:tab pos="8435975" algn="l"/>
                <a:tab pos="8885238" algn="l"/>
                <a:tab pos="9334500" algn="l"/>
              </a:tabLst>
              <a:defRPr/>
            </a:pP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Sancțiuni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în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cadrul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procedurilor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penale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sunt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mari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- </a:t>
            </a: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dar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deciziile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nu </a:t>
            </a:r>
            <a:r>
              <a:rPr lang="ro-MD" sz="2400" b="1" dirty="0" smtClean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</a:t>
            </a:r>
            <a:r>
              <a:rPr lang="en-GB" sz="2400" b="1" dirty="0" smtClean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400" b="1" dirty="0" err="1" smtClean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epuize</a:t>
            </a:r>
            <a:r>
              <a:rPr lang="ro-MD" sz="2400" b="1" dirty="0" err="1" smtClean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ază</a:t>
            </a:r>
            <a:r>
              <a:rPr lang="ro-MD" sz="2400" b="1" dirty="0" smtClean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pe</a:t>
            </a:r>
            <a:r>
              <a:rPr lang="en-GB" sz="2400" b="1" dirty="0" smtClean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toate</a:t>
            </a:r>
            <a:endParaRPr lang="en-GB" sz="2400" b="1" dirty="0">
              <a:solidFill>
                <a:srgbClr val="198A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349153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2000"/>
                                        <p:tgtEl>
                                          <p:spTgt spid="53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1"/>
          <p:cNvSpPr>
            <a:spLocks noGrp="1" noChangeArrowheads="1"/>
          </p:cNvSpPr>
          <p:nvPr>
            <p:ph type="title"/>
          </p:nvPr>
        </p:nvSpPr>
        <p:spPr>
          <a:xfrm>
            <a:off x="838200" y="609600"/>
            <a:ext cx="80772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hu-HU" altLang="x-none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</a:p>
        </p:txBody>
      </p:sp>
      <p:sp>
        <p:nvSpPr>
          <p:cNvPr id="54274" name="Rectangle 2"/>
          <p:cNvSpPr>
            <a:spLocks noChangeArrowheads="1"/>
          </p:cNvSpPr>
          <p:nvPr/>
        </p:nvSpPr>
        <p:spPr bwMode="auto">
          <a:xfrm>
            <a:off x="3036093" y="2098929"/>
            <a:ext cx="3313112" cy="956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o-MD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Soluții practice sunt..</a:t>
            </a:r>
            <a:endParaRPr lang="en-GB" sz="2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4275" name="Rectangle 3"/>
          <p:cNvSpPr>
            <a:spLocks noChangeArrowheads="1"/>
          </p:cNvSpPr>
          <p:nvPr/>
        </p:nvSpPr>
        <p:spPr bwMode="auto">
          <a:xfrm>
            <a:off x="539750" y="333375"/>
            <a:ext cx="8305800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 </a:t>
            </a:r>
            <a:r>
              <a:rPr lang="en-US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fericire</a:t>
            </a:r>
            <a:r>
              <a:rPr lang="en-US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instanțele</a:t>
            </a:r>
            <a:r>
              <a:rPr lang="en-US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civile</a:t>
            </a:r>
            <a:r>
              <a:rPr lang="en-US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adoptă</a:t>
            </a:r>
            <a:r>
              <a:rPr lang="en-US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 </a:t>
            </a:r>
            <a:r>
              <a:rPr lang="en-US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obicei</a:t>
            </a:r>
            <a:r>
              <a:rPr lang="en-US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decizii</a:t>
            </a:r>
            <a:r>
              <a:rPr lang="en-US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adecvate</a:t>
            </a:r>
            <a:r>
              <a:rPr lang="en-US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și</a:t>
            </a:r>
            <a:r>
              <a:rPr lang="en-US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profesionale</a:t>
            </a:r>
            <a:endParaRPr lang="en-US" sz="2400" b="1" dirty="0">
              <a:solidFill>
                <a:srgbClr val="198A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4276" name="Rectangle 4"/>
          <p:cNvSpPr>
            <a:spLocks noChangeArrowheads="1"/>
          </p:cNvSpPr>
          <p:nvPr/>
        </p:nvSpPr>
        <p:spPr bwMode="auto">
          <a:xfrm>
            <a:off x="443706" y="4005064"/>
            <a:ext cx="8497887" cy="13871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defTabSz="449263" eaLnBrk="1" fontAlgn="base" hangingPunct="1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it-IT" altLang="x-none" sz="2800" b="1" u="sng" dirty="0">
                <a:solidFill>
                  <a:srgbClr val="FF6633"/>
                </a:solidFill>
                <a:latin typeface="Tahoma" charset="0"/>
              </a:rPr>
              <a:t>Combinarea procedurii penale cu </a:t>
            </a:r>
            <a:r>
              <a:rPr lang="ro-MD" altLang="x-none" sz="2800" b="1" u="sng" dirty="0" smtClean="0">
                <a:solidFill>
                  <a:srgbClr val="FF6633"/>
                </a:solidFill>
                <a:latin typeface="Tahoma" charset="0"/>
              </a:rPr>
              <a:t/>
            </a:r>
            <a:br>
              <a:rPr lang="ro-MD" altLang="x-none" sz="2800" b="1" u="sng" dirty="0" smtClean="0">
                <a:solidFill>
                  <a:srgbClr val="FF6633"/>
                </a:solidFill>
                <a:latin typeface="Tahoma" charset="0"/>
              </a:rPr>
            </a:br>
            <a:r>
              <a:rPr lang="it-IT" altLang="x-none" sz="2800" b="1" u="sng" dirty="0" smtClean="0">
                <a:solidFill>
                  <a:srgbClr val="FF6633"/>
                </a:solidFill>
                <a:latin typeface="Tahoma" charset="0"/>
              </a:rPr>
              <a:t>procedura </a:t>
            </a:r>
            <a:r>
              <a:rPr lang="it-IT" altLang="x-none" sz="2800" b="1" u="sng" dirty="0">
                <a:solidFill>
                  <a:srgbClr val="FF6633"/>
                </a:solidFill>
                <a:latin typeface="Tahoma" charset="0"/>
              </a:rPr>
              <a:t>civilă</a:t>
            </a:r>
          </a:p>
          <a:p>
            <a:pPr algn="ctr" defTabSz="449263" eaLnBrk="1" fontAlgn="base" hangingPunct="1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it-IT" altLang="x-none" sz="2800" b="1" u="sng" dirty="0">
                <a:solidFill>
                  <a:srgbClr val="FF6633"/>
                </a:solidFill>
                <a:latin typeface="Tahoma" charset="0"/>
              </a:rPr>
              <a:t>imediat după confiscarea în procedura penală</a:t>
            </a:r>
            <a:endParaRPr lang="en-GB" altLang="x-none" sz="2800" b="1" dirty="0">
              <a:solidFill>
                <a:srgbClr val="198A8A"/>
              </a:solidFill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749814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5000"/>
                                        <p:tgtEl>
                                          <p:spTgt spid="54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9" presetID="10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1" dur="2000"/>
                                        <p:tgtEl>
                                          <p:spTgt spid="54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>
            <a:spLocks noGrp="1" noChangeArrowheads="1"/>
          </p:cNvSpPr>
          <p:nvPr>
            <p:ph type="title" sz="quarter"/>
          </p:nvPr>
        </p:nvSpPr>
        <p:spPr>
          <a:xfrm>
            <a:off x="762000" y="838200"/>
            <a:ext cx="8382000" cy="9144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hu-HU" altLang="x-none" sz="40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467544" y="1322848"/>
            <a:ext cx="7696200" cy="38801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marL="342900" indent="-331788"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defTabSz="449263" eaLnBrk="1" fontAlgn="base" hangingPunct="1">
              <a:spcBef>
                <a:spcPts val="900"/>
              </a:spcBef>
              <a:spcAft>
                <a:spcPct val="0"/>
              </a:spcAft>
              <a:buSzPct val="100000"/>
            </a:pPr>
            <a:r>
              <a:rPr lang="ro-MD" altLang="x-none" sz="3600" b="1" dirty="0" smtClean="0">
                <a:solidFill>
                  <a:srgbClr val="00B050"/>
                </a:solidFill>
                <a:latin typeface="Tahoma" charset="0"/>
              </a:rPr>
              <a:t>Studiu de caz</a:t>
            </a:r>
            <a:endParaRPr lang="en-GB" altLang="x-none" sz="3600" b="1" dirty="0" smtClean="0">
              <a:solidFill>
                <a:srgbClr val="00B050"/>
              </a:solidFill>
              <a:latin typeface="Tahoma" charset="0"/>
            </a:endParaRPr>
          </a:p>
          <a:p>
            <a:pPr algn="ctr" defTabSz="449263" eaLnBrk="1" fontAlgn="base" hangingPunct="1">
              <a:spcBef>
                <a:spcPts val="900"/>
              </a:spcBef>
              <a:spcAft>
                <a:spcPct val="0"/>
              </a:spcAft>
              <a:buSzPct val="100000"/>
            </a:pPr>
            <a:endParaRPr lang="en-GB" altLang="x-none" sz="3600" b="1" dirty="0" smtClean="0">
              <a:solidFill>
                <a:srgbClr val="00B050"/>
              </a:solidFill>
              <a:latin typeface="Tahoma" charset="0"/>
            </a:endParaRPr>
          </a:p>
          <a:p>
            <a:pPr algn="ctr" defTabSz="449263" eaLnBrk="1" fontAlgn="base" hangingPunct="1">
              <a:spcBef>
                <a:spcPts val="900"/>
              </a:spcBef>
              <a:spcAft>
                <a:spcPct val="0"/>
              </a:spcAft>
              <a:buSzPct val="100000"/>
            </a:pPr>
            <a:r>
              <a:rPr lang="en-GB" altLang="x-none" sz="3600" b="1" dirty="0" smtClean="0">
                <a:solidFill>
                  <a:srgbClr val="00B050"/>
                </a:solidFill>
                <a:latin typeface="Tahoma" charset="0"/>
              </a:rPr>
              <a:t> – </a:t>
            </a:r>
          </a:p>
          <a:p>
            <a:pPr algn="ctr" defTabSz="449263" eaLnBrk="1" fontAlgn="base" hangingPunct="1">
              <a:spcBef>
                <a:spcPts val="900"/>
              </a:spcBef>
              <a:spcAft>
                <a:spcPct val="0"/>
              </a:spcAft>
              <a:buSzPct val="100000"/>
            </a:pPr>
            <a:endParaRPr lang="en-GB" altLang="x-none" sz="3600" b="1" dirty="0" smtClean="0">
              <a:solidFill>
                <a:srgbClr val="00B050"/>
              </a:solidFill>
              <a:latin typeface="Tahoma" charset="0"/>
            </a:endParaRPr>
          </a:p>
          <a:p>
            <a:pPr algn="ctr" defTabSz="449263" eaLnBrk="1" fontAlgn="base" hangingPunct="1">
              <a:spcBef>
                <a:spcPts val="900"/>
              </a:spcBef>
              <a:spcAft>
                <a:spcPct val="0"/>
              </a:spcAft>
              <a:buSzPct val="100000"/>
            </a:pPr>
            <a:r>
              <a:rPr lang="en-GB" altLang="x-none" sz="3600" b="1" dirty="0" err="1">
                <a:solidFill>
                  <a:srgbClr val="00B050"/>
                </a:solidFill>
                <a:latin typeface="Tahoma" charset="0"/>
              </a:rPr>
              <a:t>sechestru</a:t>
            </a:r>
            <a:r>
              <a:rPr lang="en-GB" altLang="x-none" sz="3600" b="1" dirty="0">
                <a:solidFill>
                  <a:srgbClr val="00B050"/>
                </a:solidFill>
                <a:latin typeface="Tahoma" charset="0"/>
              </a:rPr>
              <a:t> </a:t>
            </a:r>
            <a:r>
              <a:rPr lang="en-GB" altLang="x-none" sz="3600" b="1" dirty="0" err="1">
                <a:solidFill>
                  <a:srgbClr val="00B050"/>
                </a:solidFill>
                <a:latin typeface="Tahoma" charset="0"/>
              </a:rPr>
              <a:t>în</a:t>
            </a:r>
            <a:r>
              <a:rPr lang="en-GB" altLang="x-none" sz="3600" b="1" dirty="0">
                <a:solidFill>
                  <a:srgbClr val="00B050"/>
                </a:solidFill>
                <a:latin typeface="Tahoma" charset="0"/>
              </a:rPr>
              <a:t> </a:t>
            </a:r>
            <a:r>
              <a:rPr lang="en-GB" altLang="x-none" sz="3600" b="1" dirty="0" err="1">
                <a:solidFill>
                  <a:srgbClr val="00B050"/>
                </a:solidFill>
                <a:latin typeface="Tahoma" charset="0"/>
              </a:rPr>
              <a:t>conformitate</a:t>
            </a:r>
            <a:r>
              <a:rPr lang="en-GB" altLang="x-none" sz="3600" b="1" dirty="0">
                <a:solidFill>
                  <a:srgbClr val="00B050"/>
                </a:solidFill>
                <a:latin typeface="Tahoma" charset="0"/>
              </a:rPr>
              <a:t> cu </a:t>
            </a:r>
            <a:r>
              <a:rPr lang="en-GB" altLang="x-none" sz="3600" b="1" dirty="0" err="1">
                <a:solidFill>
                  <a:srgbClr val="00B050"/>
                </a:solidFill>
                <a:latin typeface="Tahoma" charset="0"/>
              </a:rPr>
              <a:t>Regulamentul</a:t>
            </a:r>
            <a:r>
              <a:rPr lang="en-GB" altLang="x-none" sz="3600" b="1" dirty="0">
                <a:solidFill>
                  <a:srgbClr val="00B050"/>
                </a:solidFill>
                <a:latin typeface="Tahoma" charset="0"/>
              </a:rPr>
              <a:t> UE 608/2013</a:t>
            </a:r>
            <a:endParaRPr lang="en-GB" altLang="x-none" b="1" dirty="0">
              <a:solidFill>
                <a:srgbClr val="00B050"/>
              </a:solidFill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140324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1"/>
          <p:cNvSpPr>
            <a:spLocks noChangeArrowheads="1"/>
          </p:cNvSpPr>
          <p:nvPr/>
        </p:nvSpPr>
        <p:spPr bwMode="auto">
          <a:xfrm>
            <a:off x="31750" y="1700213"/>
            <a:ext cx="4392613" cy="649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/>
          <a:lstStyle/>
          <a:p>
            <a:pPr marL="609600" indent="-598488" algn="ctr" defTabSz="449263" fontAlgn="base">
              <a:lnSpc>
                <a:spcPct val="90000"/>
              </a:lnSpc>
              <a:spcBef>
                <a:spcPts val="700"/>
              </a:spcBef>
              <a:spcAft>
                <a:spcPct val="0"/>
              </a:spcAft>
              <a:buSzPct val="80000"/>
              <a:tabLst>
                <a:tab pos="609600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  <a:defRPr/>
            </a:pPr>
            <a:r>
              <a:rPr lang="hu-HU" sz="2800" b="1" dirty="0">
                <a:solidFill>
                  <a:srgbClr val="198A8A"/>
                </a:solidFill>
                <a:cs typeface="Tahoma" charset="0"/>
              </a:rPr>
              <a:t>Marca comercială:</a:t>
            </a:r>
            <a:endParaRPr lang="hu-HU" sz="2800" b="1" dirty="0">
              <a:solidFill>
                <a:srgbClr val="198A8A"/>
              </a:solidFill>
              <a:cs typeface="Tahoma" charset="0"/>
            </a:endParaRPr>
          </a:p>
        </p:txBody>
      </p:sp>
      <p:sp>
        <p:nvSpPr>
          <p:cNvPr id="57346" name="Rectangle 2"/>
          <p:cNvSpPr>
            <a:spLocks noChangeArrowheads="1"/>
          </p:cNvSpPr>
          <p:nvPr/>
        </p:nvSpPr>
        <p:spPr bwMode="auto">
          <a:xfrm>
            <a:off x="5148064" y="1700213"/>
            <a:ext cx="3600450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/>
          <a:lstStyle/>
          <a:p>
            <a:pPr marL="609600" indent="-598488" algn="ctr" defTabSz="449263" fontAlgn="base">
              <a:lnSpc>
                <a:spcPct val="80000"/>
              </a:lnSpc>
              <a:spcBef>
                <a:spcPts val="700"/>
              </a:spcBef>
              <a:spcAft>
                <a:spcPct val="0"/>
              </a:spcAft>
              <a:buSzPct val="80000"/>
              <a:tabLst>
                <a:tab pos="609600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  <a:defRPr/>
            </a:pPr>
            <a:r>
              <a:rPr lang="hu-HU" sz="2800" b="1" dirty="0">
                <a:solidFill>
                  <a:srgbClr val="198A8A"/>
                </a:solidFill>
                <a:cs typeface="Tahoma" charset="0"/>
              </a:rPr>
              <a:t>Produsele</a:t>
            </a:r>
            <a:endParaRPr lang="hu-HU" sz="2800" b="1" dirty="0">
              <a:solidFill>
                <a:srgbClr val="198A8A"/>
              </a:solidFill>
              <a:cs typeface="Tahoma" charset="0"/>
            </a:endParaRPr>
          </a:p>
        </p:txBody>
      </p:sp>
      <p:sp>
        <p:nvSpPr>
          <p:cNvPr id="57347" name="Rectangle 3"/>
          <p:cNvSpPr>
            <a:spLocks noChangeArrowheads="1"/>
          </p:cNvSpPr>
          <p:nvPr/>
        </p:nvSpPr>
        <p:spPr bwMode="auto">
          <a:xfrm>
            <a:off x="468313" y="5300663"/>
            <a:ext cx="3743647" cy="5766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/>
          <a:lstStyle/>
          <a:p>
            <a:pPr marL="609600" indent="-598488" algn="ctr" defTabSz="449263" fontAlgn="base">
              <a:lnSpc>
                <a:spcPct val="90000"/>
              </a:lnSpc>
              <a:spcBef>
                <a:spcPts val="700"/>
              </a:spcBef>
              <a:spcAft>
                <a:spcPct val="0"/>
              </a:spcAft>
              <a:buSzPct val="80000"/>
              <a:tabLst>
                <a:tab pos="609600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  <a:defRPr/>
            </a:pPr>
            <a:r>
              <a:rPr lang="hu-HU" sz="2800" b="1" dirty="0">
                <a:solidFill>
                  <a:srgbClr val="198A8A"/>
                </a:solidFill>
                <a:cs typeface="Tahoma" charset="0"/>
              </a:rPr>
              <a:t>EUTM figurativ</a:t>
            </a:r>
            <a:endParaRPr lang="hu-HU" sz="2800" b="1" dirty="0">
              <a:solidFill>
                <a:srgbClr val="198A8A"/>
              </a:solidFill>
              <a:cs typeface="Tahoma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900113" y="333375"/>
            <a:ext cx="7129462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/>
          <a:lstStyle/>
          <a:p>
            <a:pPr algn="ctr" defTabSz="449263" fontAlgn="base">
              <a:spcBef>
                <a:spcPts val="1750"/>
              </a:spcBef>
              <a:spcAft>
                <a:spcPct val="0"/>
              </a:spcAft>
              <a:buSzPct val="8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2800" b="1" dirty="0" err="1">
                <a:solidFill>
                  <a:srgbClr val="FF663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Cazul</a:t>
            </a:r>
            <a:r>
              <a:rPr lang="en-US" sz="2800" b="1" dirty="0">
                <a:solidFill>
                  <a:srgbClr val="FF663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b="1" dirty="0" err="1">
                <a:solidFill>
                  <a:srgbClr val="FF663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nr</a:t>
            </a:r>
            <a:r>
              <a:rPr lang="en-US" sz="2800" b="1" dirty="0">
                <a:solidFill>
                  <a:srgbClr val="FF663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1 - </a:t>
            </a:r>
            <a:r>
              <a:rPr lang="en-US" sz="2800" b="1" dirty="0" err="1">
                <a:solidFill>
                  <a:srgbClr val="FF663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Procedura</a:t>
            </a:r>
            <a:r>
              <a:rPr lang="en-US" sz="2800" b="1" dirty="0">
                <a:solidFill>
                  <a:srgbClr val="FF663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b="1" dirty="0" err="1">
                <a:solidFill>
                  <a:srgbClr val="FF663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simplificată</a:t>
            </a:r>
            <a:r>
              <a:rPr lang="en-US" sz="2800" b="1" dirty="0">
                <a:solidFill>
                  <a:srgbClr val="FF663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b="1" dirty="0" err="1">
                <a:solidFill>
                  <a:srgbClr val="FF663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în</a:t>
            </a:r>
            <a:r>
              <a:rPr lang="en-US" sz="2800" b="1" dirty="0">
                <a:solidFill>
                  <a:srgbClr val="FF663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b="1" dirty="0" err="1">
                <a:solidFill>
                  <a:srgbClr val="FF663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temeiul</a:t>
            </a:r>
            <a:r>
              <a:rPr lang="en-US" sz="2800" b="1" dirty="0">
                <a:solidFill>
                  <a:srgbClr val="FF663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b="1" dirty="0" err="1">
                <a:solidFill>
                  <a:srgbClr val="FF663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Regulamentului</a:t>
            </a:r>
            <a:r>
              <a:rPr lang="en-US" sz="2800" b="1" dirty="0">
                <a:solidFill>
                  <a:srgbClr val="FF663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UE 608/2013</a:t>
            </a:r>
            <a:endParaRPr lang="hu-HU" sz="2800" b="1" dirty="0">
              <a:solidFill>
                <a:srgbClr val="198A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5148064" y="5300663"/>
            <a:ext cx="3671887" cy="287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/>
          <a:lstStyle/>
          <a:p>
            <a:pPr marL="609600" indent="-598488" algn="ctr" defTabSz="449263" fontAlgn="base">
              <a:lnSpc>
                <a:spcPct val="90000"/>
              </a:lnSpc>
              <a:spcBef>
                <a:spcPts val="700"/>
              </a:spcBef>
              <a:spcAft>
                <a:spcPct val="0"/>
              </a:spcAft>
              <a:buSzPct val="80000"/>
              <a:tabLst>
                <a:tab pos="609600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  <a:defRPr/>
            </a:pPr>
            <a:r>
              <a:rPr lang="hu-HU" sz="2800" b="1" dirty="0">
                <a:solidFill>
                  <a:srgbClr val="198A8A"/>
                </a:solidFill>
                <a:cs typeface="Tahoma" charset="0"/>
              </a:rPr>
              <a:t>Pusculita</a:t>
            </a:r>
            <a:endParaRPr lang="hu-HU" sz="2800" b="1" dirty="0">
              <a:solidFill>
                <a:srgbClr val="198A8A"/>
              </a:solidFill>
              <a:cs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998809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500"/>
                                        <p:tgtEl>
                                          <p:spTgt spid="57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2" dur="2000"/>
                                        <p:tgtEl>
                                          <p:spTgt spid="573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0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1"/>
          <p:cNvSpPr>
            <a:spLocks noGrp="1" noChangeArrowheads="1"/>
          </p:cNvSpPr>
          <p:nvPr>
            <p:ph type="body" sz="half" idx="3"/>
          </p:nvPr>
        </p:nvSpPr>
        <p:spPr>
          <a:xfrm>
            <a:off x="419100" y="1484784"/>
            <a:ext cx="8305800" cy="4525963"/>
          </a:xfrm>
        </p:spPr>
        <p:txBody>
          <a:bodyPr/>
          <a:lstStyle/>
          <a:p>
            <a:pPr marL="341313" indent="-331788" eaLnBrk="1" hangingPunct="1">
              <a:spcBef>
                <a:spcPts val="500"/>
              </a:spcBef>
              <a:buClrTx/>
              <a:buSzPct val="80000"/>
              <a:buFontTx/>
              <a:buNone/>
              <a:tabLst>
                <a:tab pos="341313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hu-HU" sz="2000" dirty="0" smtClean="0">
              <a:solidFill>
                <a:srgbClr val="FF0000"/>
              </a:solidFill>
            </a:endParaRPr>
          </a:p>
          <a:p>
            <a:pPr marL="341313" indent="-331788" eaLnBrk="1" hangingPunct="1">
              <a:spcBef>
                <a:spcPts val="500"/>
              </a:spcBef>
              <a:buClrTx/>
              <a:buSzPct val="80000"/>
              <a:buFontTx/>
              <a:buNone/>
              <a:tabLst>
                <a:tab pos="341313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hu-HU" sz="2000" dirty="0" smtClean="0">
              <a:solidFill>
                <a:srgbClr val="FF0000"/>
              </a:solidFill>
            </a:endParaRPr>
          </a:p>
        </p:txBody>
      </p:sp>
      <p:sp>
        <p:nvSpPr>
          <p:cNvPr id="59394" name="Rectangle 2"/>
          <p:cNvSpPr>
            <a:spLocks noChangeArrowheads="1"/>
          </p:cNvSpPr>
          <p:nvPr/>
        </p:nvSpPr>
        <p:spPr bwMode="auto">
          <a:xfrm>
            <a:off x="173037" y="1259197"/>
            <a:ext cx="8785225" cy="23105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algn="just" defTabSz="449263" fontAlgn="base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hu-HU" sz="2400" b="1" u="sng" dirty="0">
                <a:solidFill>
                  <a:srgbClr val="FF663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25 februarie: </a:t>
            </a:r>
            <a:r>
              <a:rPr lang="hu-HU" sz="2400" b="1" dirty="0">
                <a:solidFill>
                  <a:srgbClr val="198A8A"/>
                </a:solidFill>
                <a:latin typeface="Tahoma" charset="0"/>
                <a:ea typeface="ＭＳ Ｐゴシック" charset="-128"/>
              </a:rPr>
              <a:t>140 de unități de produse contrafăcute sunt confiscate temporar de către autoritățile vamale. </a:t>
            </a:r>
            <a:r>
              <a:rPr lang="hu-HU" sz="2400" b="1" dirty="0">
                <a:solidFill>
                  <a:srgbClr val="198A8A"/>
                </a:solidFill>
                <a:latin typeface="Tahoma" charset="0"/>
                <a:ea typeface="ＭＳ Ｐゴシック" charset="-128"/>
              </a:rPr>
              <a:t>Biroul vamal ne notifică cu privire la sechestru și </a:t>
            </a:r>
            <a:r>
              <a:rPr lang="hu-HU" sz="2400" b="1" dirty="0" smtClean="0">
                <a:solidFill>
                  <a:srgbClr val="198A8A"/>
                </a:solidFill>
                <a:latin typeface="Tahoma" charset="0"/>
                <a:ea typeface="ＭＳ Ｐゴシック" charset="-128"/>
              </a:rPr>
              <a:t>informaează/solicită </a:t>
            </a:r>
            <a:r>
              <a:rPr lang="hu-HU" sz="2400" b="1" dirty="0">
                <a:solidFill>
                  <a:srgbClr val="198A8A"/>
                </a:solidFill>
                <a:latin typeface="Tahoma" charset="0"/>
                <a:ea typeface="ＭＳ Ｐゴシック" charset="-128"/>
              </a:rPr>
              <a:t>importatorul că produsele pot fi distruse dacă importatorul nu se opune în mod expres distrugerii.</a:t>
            </a:r>
            <a:endParaRPr lang="en-US" sz="2400" b="1" dirty="0">
              <a:solidFill>
                <a:srgbClr val="198A8A"/>
              </a:solidFill>
              <a:latin typeface="Tahoma" charset="0"/>
              <a:ea typeface="ＭＳ Ｐゴシック" charset="-128"/>
            </a:endParaRPr>
          </a:p>
        </p:txBody>
      </p:sp>
      <p:sp>
        <p:nvSpPr>
          <p:cNvPr id="59395" name="Rectangle 3"/>
          <p:cNvSpPr>
            <a:spLocks noChangeArrowheads="1"/>
          </p:cNvSpPr>
          <p:nvPr/>
        </p:nvSpPr>
        <p:spPr bwMode="auto">
          <a:xfrm>
            <a:off x="251520" y="4149725"/>
            <a:ext cx="8875018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just" defTabSz="449263" eaLnBrk="1" fontAlgn="base" hangingPunct="1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it-IT" altLang="x-none" b="1" u="sng" dirty="0">
                <a:solidFill>
                  <a:srgbClr val="FF6633"/>
                </a:solidFill>
                <a:latin typeface="Tahoma" charset="0"/>
              </a:rPr>
              <a:t>25 februarie: </a:t>
            </a:r>
            <a:r>
              <a:rPr lang="it-IT" altLang="x-none" b="1" dirty="0">
                <a:solidFill>
                  <a:srgbClr val="198A8A"/>
                </a:solidFill>
                <a:latin typeface="Tahoma" charset="0"/>
              </a:rPr>
              <a:t>Informăm reprezentantul proprietarului mărcii comerciale privind confiscarea.</a:t>
            </a:r>
            <a:endParaRPr lang="en-US" altLang="x-none" b="1" dirty="0">
              <a:solidFill>
                <a:srgbClr val="198A8A"/>
              </a:solidFill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914766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2000"/>
                                        <p:tgtEl>
                                          <p:spTgt spid="59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2" dur="2000"/>
                                        <p:tgtEl>
                                          <p:spTgt spid="59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1"/>
          <p:cNvSpPr>
            <a:spLocks noChangeArrowheads="1"/>
          </p:cNvSpPr>
          <p:nvPr/>
        </p:nvSpPr>
        <p:spPr bwMode="auto">
          <a:xfrm>
            <a:off x="2411760" y="2348880"/>
            <a:ext cx="3743325" cy="4030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/>
          <a:lstStyle/>
          <a:p>
            <a:pPr algn="ctr" defTabSz="449263" fontAlgn="base">
              <a:spcBef>
                <a:spcPts val="600"/>
              </a:spcBef>
              <a:spcAft>
                <a:spcPct val="0"/>
              </a:spcAft>
              <a:buSzPct val="8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2400" b="1" u="sng" dirty="0">
                <a:solidFill>
                  <a:srgbClr val="FF663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24 </a:t>
            </a:r>
            <a:r>
              <a:rPr lang="en-GB" sz="2400" b="1" u="sng" dirty="0" err="1">
                <a:solidFill>
                  <a:srgbClr val="FF663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martie</a:t>
            </a:r>
            <a:r>
              <a:rPr lang="en-GB" sz="2400" b="1" u="sng" dirty="0">
                <a:solidFill>
                  <a:srgbClr val="FF663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  <a:p>
            <a:pPr algn="ctr" defTabSz="449263" fontAlgn="base">
              <a:spcBef>
                <a:spcPts val="600"/>
              </a:spcBef>
              <a:spcAft>
                <a:spcPct val="0"/>
              </a:spcAft>
              <a:buSzPct val="8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Biroul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vamal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ordonează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distrugerea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produselor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contrafăcute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și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autorizează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biroul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nostru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să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efectueze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distrugerea</a:t>
            </a:r>
            <a:endParaRPr lang="en-GB" sz="2400" b="1" dirty="0">
              <a:solidFill>
                <a:srgbClr val="198A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0418" name="Rectangle 2"/>
          <p:cNvSpPr>
            <a:spLocks noChangeArrowheads="1"/>
          </p:cNvSpPr>
          <p:nvPr/>
        </p:nvSpPr>
        <p:spPr bwMode="auto">
          <a:xfrm>
            <a:off x="323850" y="404813"/>
            <a:ext cx="8496300" cy="1557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algn="just" defTabSz="449263" fontAlgn="base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2400" b="1" u="sng" dirty="0">
                <a:solidFill>
                  <a:srgbClr val="FF663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26 </a:t>
            </a:r>
            <a:r>
              <a:rPr lang="en-GB" sz="2400" b="1" u="sng" dirty="0" err="1">
                <a:solidFill>
                  <a:srgbClr val="FF663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februarie</a:t>
            </a:r>
            <a:r>
              <a:rPr lang="en-GB" sz="2400" b="1" u="sng" dirty="0">
                <a:solidFill>
                  <a:srgbClr val="FF663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Proprietarul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mărcii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confirmă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că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mărfurile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sunt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contrafăcute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prin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urmare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solicităm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distrugerea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produselor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în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cursul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procedurii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simplificate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7269579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2000"/>
                                        <p:tgtEl>
                                          <p:spTgt spid="60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/>
          <a:p>
            <a:r>
              <a:rPr lang="ro-RO" sz="3400" dirty="0" smtClean="0">
                <a:solidFill>
                  <a:schemeClr val="accent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Respectarea DPI de către Serviciul Vamal</a:t>
            </a:r>
            <a:endParaRPr lang="en-GB" sz="3400" dirty="0">
              <a:solidFill>
                <a:schemeClr val="accent2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51520" y="1052736"/>
            <a:ext cx="8640960" cy="5328592"/>
          </a:xfrm>
        </p:spPr>
        <p:txBody>
          <a:bodyPr>
            <a:normAutofit fontScale="92500"/>
          </a:bodyPr>
          <a:lstStyle/>
          <a:p>
            <a:pPr marL="0" lvl="0" indent="0">
              <a:buNone/>
            </a:pPr>
            <a:r>
              <a:rPr lang="vi-VN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Noi </a:t>
            </a:r>
            <a:r>
              <a:rPr lang="vi-VN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reglementări UE și naționale de la 01.01.2014</a:t>
            </a:r>
          </a:p>
          <a:p>
            <a:pPr lvl="0"/>
            <a:r>
              <a:rPr lang="vi-VN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Regulamentul (UE) nr. 608/2013 al Parlamentului European și al Consiliului</a:t>
            </a:r>
          </a:p>
          <a:p>
            <a:pPr lvl="0"/>
            <a:r>
              <a:rPr lang="vi-VN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Regulamentul (UE) nr. 1352/2013 al Comisiei Europene</a:t>
            </a:r>
          </a:p>
          <a:p>
            <a:pPr lvl="0"/>
            <a:r>
              <a:rPr lang="ro-RO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Hotărârea Guvernului Nr. </a:t>
            </a:r>
            <a:r>
              <a:rPr lang="vi-VN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556/2013</a:t>
            </a:r>
            <a:r>
              <a:rPr lang="vi-VN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(XII.31</a:t>
            </a:r>
            <a:r>
              <a:rPr lang="vi-VN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  <a:endParaRPr lang="vi-VN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lvl="0" indent="0">
              <a:buNone/>
            </a:pPr>
            <a:r>
              <a:rPr lang="vi-VN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Modificări atât pentru vamă, cât și pentru </a:t>
            </a:r>
            <a:r>
              <a:rPr lang="ro-RO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titularii</a:t>
            </a:r>
            <a:r>
              <a:rPr lang="vi-VN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vi-VN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 drepturi</a:t>
            </a:r>
          </a:p>
          <a:p>
            <a:pPr lvl="0"/>
            <a:r>
              <a:rPr lang="vi-VN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Materiale informative, instruiri</a:t>
            </a:r>
          </a:p>
          <a:p>
            <a:pPr lvl="0"/>
            <a:r>
              <a:rPr lang="vi-VN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Direcții interne detaliate privind procedura</a:t>
            </a:r>
            <a:endParaRPr lang="en-GB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/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9A140-56F3-4FE6-9B42-B6FACC1B9EA6}" type="slidenum">
              <a:rPr lang="hu-HU" smtClean="0"/>
              <a:pPr/>
              <a:t>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10073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1"/>
          <p:cNvSpPr>
            <a:spLocks noChangeArrowheads="1"/>
          </p:cNvSpPr>
          <p:nvPr/>
        </p:nvSpPr>
        <p:spPr bwMode="auto">
          <a:xfrm>
            <a:off x="683568" y="404813"/>
            <a:ext cx="7849245" cy="86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defTabSz="449263" eaLnBrk="1" fontAlgn="base" hangingPunct="1">
              <a:spcBef>
                <a:spcPts val="600"/>
              </a:spcBef>
              <a:spcAft>
                <a:spcPct val="0"/>
              </a:spcAft>
              <a:buSzPct val="80000"/>
            </a:pPr>
            <a:r>
              <a:rPr lang="en-GB" altLang="x-none" b="1" u="sng" dirty="0">
                <a:solidFill>
                  <a:srgbClr val="FF6633"/>
                </a:solidFill>
                <a:latin typeface="Tahoma" charset="0"/>
              </a:rPr>
              <a:t>4 </a:t>
            </a:r>
            <a:r>
              <a:rPr lang="en-GB" altLang="x-none" b="1" u="sng" dirty="0" err="1">
                <a:solidFill>
                  <a:srgbClr val="FF6633"/>
                </a:solidFill>
                <a:latin typeface="Tahoma" charset="0"/>
              </a:rPr>
              <a:t>iunie</a:t>
            </a:r>
            <a:r>
              <a:rPr lang="en-GB" altLang="x-none" b="1" u="sng" dirty="0">
                <a:solidFill>
                  <a:srgbClr val="FF6633"/>
                </a:solidFill>
                <a:latin typeface="Tahoma" charset="0"/>
              </a:rPr>
              <a:t>: </a:t>
            </a:r>
            <a:r>
              <a:rPr lang="en-GB" altLang="x-none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ziua</a:t>
            </a:r>
            <a:r>
              <a:rPr lang="en-GB" altLang="x-none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altLang="x-none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distrugerii</a:t>
            </a:r>
            <a:r>
              <a:rPr lang="en-GB" altLang="x-none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- </a:t>
            </a:r>
            <a:r>
              <a:rPr lang="en-GB" altLang="x-none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produsele</a:t>
            </a:r>
            <a:r>
              <a:rPr lang="en-GB" altLang="x-none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altLang="x-none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contrafăcute</a:t>
            </a:r>
            <a:r>
              <a:rPr lang="en-GB" altLang="x-none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altLang="x-none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sunt</a:t>
            </a:r>
            <a:r>
              <a:rPr lang="en-GB" altLang="x-none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altLang="x-none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zdrobite</a:t>
            </a:r>
            <a:r>
              <a:rPr lang="en-GB" altLang="x-none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altLang="x-none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în</a:t>
            </a:r>
            <a:r>
              <a:rPr lang="en-GB" altLang="x-none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altLang="x-none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bucăți</a:t>
            </a:r>
            <a:endParaRPr lang="en-GB" altLang="x-none" b="1" dirty="0">
              <a:solidFill>
                <a:srgbClr val="198A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1442" name="Rectangle 2"/>
          <p:cNvSpPr>
            <a:spLocks noChangeArrowheads="1"/>
          </p:cNvSpPr>
          <p:nvPr/>
        </p:nvSpPr>
        <p:spPr bwMode="auto">
          <a:xfrm>
            <a:off x="683568" y="3212976"/>
            <a:ext cx="8208962" cy="86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/>
          <a:lstStyle/>
          <a:p>
            <a:pPr defTabSz="449263" fontAlgn="base">
              <a:spcBef>
                <a:spcPts val="600"/>
              </a:spcBef>
              <a:spcAft>
                <a:spcPct val="0"/>
              </a:spcAft>
              <a:buSzPct val="8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Proprietarul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mărcii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comerciale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este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obligat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să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plătească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costurile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 </a:t>
            </a: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depozitare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și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distrugere</a:t>
            </a:r>
            <a:endParaRPr lang="en-GB" sz="2400" b="1" dirty="0">
              <a:solidFill>
                <a:srgbClr val="198A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517677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2000"/>
                                        <p:tgtEl>
                                          <p:spTgt spid="614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1"/>
          <p:cNvSpPr>
            <a:spLocks noGrp="1" noChangeArrowheads="1"/>
          </p:cNvSpPr>
          <p:nvPr>
            <p:ph type="title" sz="quarter"/>
          </p:nvPr>
        </p:nvSpPr>
        <p:spPr>
          <a:xfrm>
            <a:off x="468313" y="2997200"/>
            <a:ext cx="8382000" cy="9144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hu-HU" altLang="x-none" sz="40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</a:t>
            </a:r>
          </a:p>
        </p:txBody>
      </p:sp>
      <p:sp>
        <p:nvSpPr>
          <p:cNvPr id="70658" name="Text Box 2"/>
          <p:cNvSpPr txBox="1">
            <a:spLocks noChangeArrowheads="1"/>
          </p:cNvSpPr>
          <p:nvPr/>
        </p:nvSpPr>
        <p:spPr bwMode="auto">
          <a:xfrm>
            <a:off x="811213" y="1268760"/>
            <a:ext cx="7696200" cy="38801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marL="342900" indent="-331788"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defTabSz="449263" eaLnBrk="1" fontAlgn="base" hangingPunct="1">
              <a:spcBef>
                <a:spcPts val="900"/>
              </a:spcBef>
              <a:spcAft>
                <a:spcPct val="0"/>
              </a:spcAft>
              <a:buSzPct val="100000"/>
            </a:pPr>
            <a:r>
              <a:rPr lang="pt-BR" altLang="x-none" sz="3600" b="1" dirty="0">
                <a:solidFill>
                  <a:srgbClr val="FF0000"/>
                </a:solidFill>
                <a:latin typeface="Tahoma" charset="0"/>
              </a:rPr>
              <a:t>Studiu de caz</a:t>
            </a:r>
          </a:p>
          <a:p>
            <a:pPr algn="ctr" defTabSz="449263" eaLnBrk="1" fontAlgn="base" hangingPunct="1">
              <a:spcBef>
                <a:spcPts val="900"/>
              </a:spcBef>
              <a:spcAft>
                <a:spcPct val="0"/>
              </a:spcAft>
              <a:buSzPct val="100000"/>
            </a:pPr>
            <a:endParaRPr lang="pt-BR" altLang="x-none" sz="3600" b="1" dirty="0">
              <a:solidFill>
                <a:srgbClr val="FF0000"/>
              </a:solidFill>
              <a:latin typeface="Tahoma" charset="0"/>
            </a:endParaRPr>
          </a:p>
          <a:p>
            <a:pPr algn="ctr" defTabSz="449263" eaLnBrk="1" fontAlgn="base" hangingPunct="1">
              <a:spcBef>
                <a:spcPts val="900"/>
              </a:spcBef>
              <a:spcAft>
                <a:spcPct val="0"/>
              </a:spcAft>
              <a:buSzPct val="100000"/>
            </a:pPr>
            <a:r>
              <a:rPr lang="pt-BR" altLang="x-none" sz="3600" b="1" dirty="0">
                <a:solidFill>
                  <a:srgbClr val="FF0000"/>
                </a:solidFill>
                <a:latin typeface="Tahoma" charset="0"/>
              </a:rPr>
              <a:t>  -</a:t>
            </a:r>
          </a:p>
          <a:p>
            <a:pPr algn="ctr" defTabSz="449263" eaLnBrk="1" fontAlgn="base" hangingPunct="1">
              <a:spcBef>
                <a:spcPts val="900"/>
              </a:spcBef>
              <a:spcAft>
                <a:spcPct val="0"/>
              </a:spcAft>
              <a:buSzPct val="100000"/>
            </a:pPr>
            <a:endParaRPr lang="pt-BR" altLang="x-none" sz="3600" b="1" dirty="0">
              <a:solidFill>
                <a:srgbClr val="FF0000"/>
              </a:solidFill>
              <a:latin typeface="Tahoma" charset="0"/>
            </a:endParaRPr>
          </a:p>
          <a:p>
            <a:pPr algn="ctr" defTabSz="449263" eaLnBrk="1" fontAlgn="base" hangingPunct="1">
              <a:spcBef>
                <a:spcPts val="900"/>
              </a:spcBef>
              <a:spcAft>
                <a:spcPct val="0"/>
              </a:spcAft>
              <a:buSzPct val="100000"/>
            </a:pPr>
            <a:r>
              <a:rPr lang="pt-BR" altLang="x-none" sz="3600" b="1" dirty="0">
                <a:solidFill>
                  <a:srgbClr val="FF0000"/>
                </a:solidFill>
                <a:latin typeface="Tahoma" charset="0"/>
              </a:rPr>
              <a:t>sechestru intern în temeiul </a:t>
            </a:r>
            <a:r>
              <a:rPr lang="ro-MD" altLang="x-none" sz="3600" b="1" dirty="0" err="1" smtClean="0">
                <a:solidFill>
                  <a:srgbClr val="FF0000"/>
                </a:solidFill>
                <a:latin typeface="Tahoma" charset="0"/>
              </a:rPr>
              <a:t>legslației</a:t>
            </a:r>
            <a:r>
              <a:rPr lang="pt-BR" altLang="x-none" sz="3600" b="1" dirty="0" smtClean="0">
                <a:solidFill>
                  <a:srgbClr val="FF0000"/>
                </a:solidFill>
                <a:latin typeface="Tahoma" charset="0"/>
              </a:rPr>
              <a:t> </a:t>
            </a:r>
            <a:r>
              <a:rPr lang="pt-BR" altLang="x-none" sz="3600" b="1" dirty="0">
                <a:solidFill>
                  <a:srgbClr val="FF0000"/>
                </a:solidFill>
                <a:latin typeface="Tahoma" charset="0"/>
              </a:rPr>
              <a:t>penale</a:t>
            </a:r>
            <a:endParaRPr lang="en-GB" altLang="x-none" sz="3600" b="1" dirty="0">
              <a:solidFill>
                <a:srgbClr val="FF0000"/>
              </a:solidFill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055683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1"/>
          <p:cNvSpPr>
            <a:spLocks noChangeArrowheads="1"/>
          </p:cNvSpPr>
          <p:nvPr/>
        </p:nvSpPr>
        <p:spPr bwMode="auto">
          <a:xfrm>
            <a:off x="609600" y="1828800"/>
            <a:ext cx="7620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en-US">
              <a:solidFill>
                <a:srgbClr val="FFFFFF"/>
              </a:solidFill>
              <a:latin typeface="Arial" charset="0"/>
              <a:cs typeface="Microsoft YaHei" charset="0"/>
            </a:endParaRPr>
          </a:p>
        </p:txBody>
      </p:sp>
      <p:sp>
        <p:nvSpPr>
          <p:cNvPr id="71682" name="Rectangle 2"/>
          <p:cNvSpPr>
            <a:spLocks noChangeArrowheads="1"/>
          </p:cNvSpPr>
          <p:nvPr/>
        </p:nvSpPr>
        <p:spPr bwMode="auto">
          <a:xfrm>
            <a:off x="0" y="5181600"/>
            <a:ext cx="184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en-US">
              <a:solidFill>
                <a:srgbClr val="FFFFFF"/>
              </a:solidFill>
              <a:latin typeface="Arial" charset="0"/>
              <a:cs typeface="Microsoft YaHei" charset="0"/>
            </a:endParaRPr>
          </a:p>
        </p:txBody>
      </p:sp>
      <p:sp>
        <p:nvSpPr>
          <p:cNvPr id="71683" name="Rectangle 3"/>
          <p:cNvSpPr>
            <a:spLocks noChangeArrowheads="1"/>
          </p:cNvSpPr>
          <p:nvPr/>
        </p:nvSpPr>
        <p:spPr bwMode="auto">
          <a:xfrm>
            <a:off x="395536" y="2924944"/>
            <a:ext cx="8604250" cy="947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hu-HU" sz="2800" b="1" u="sng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Produsele</a:t>
            </a:r>
            <a:r>
              <a:rPr lang="hu-HU" sz="28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tricouri contrafăcute găsite în magazinul unui lanț de supermarketuri</a:t>
            </a:r>
            <a:endParaRPr lang="en-US" sz="2800" b="1" dirty="0">
              <a:solidFill>
                <a:srgbClr val="198A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978360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1"/>
          <p:cNvSpPr>
            <a:spLocks noChangeArrowheads="1"/>
          </p:cNvSpPr>
          <p:nvPr/>
        </p:nvSpPr>
        <p:spPr bwMode="auto">
          <a:xfrm>
            <a:off x="179388" y="1125538"/>
            <a:ext cx="4105275" cy="13871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2800" b="1" u="sng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Prima </a:t>
            </a:r>
            <a:r>
              <a:rPr lang="en-US" sz="2800" b="1" u="sng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urmă</a:t>
            </a:r>
            <a:r>
              <a:rPr lang="en-US" sz="2800" b="1" u="sng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28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hangtag-</a:t>
            </a:r>
            <a:r>
              <a:rPr lang="en-US" sz="28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ul</a:t>
            </a:r>
            <a:r>
              <a:rPr lang="en-US" sz="28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cu </a:t>
            </a:r>
            <a:r>
              <a:rPr lang="en-US" sz="28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numele</a:t>
            </a:r>
            <a:r>
              <a:rPr lang="en-US" sz="28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și</a:t>
            </a:r>
            <a:r>
              <a:rPr lang="en-US" sz="28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adresa</a:t>
            </a:r>
            <a:r>
              <a:rPr lang="en-US" sz="28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companiei</a:t>
            </a:r>
            <a:endParaRPr lang="en-US" sz="2800" b="1" dirty="0">
              <a:solidFill>
                <a:srgbClr val="198A8A"/>
              </a:solidFill>
              <a:cs typeface="Tahoma" charset="0"/>
            </a:endParaRPr>
          </a:p>
        </p:txBody>
      </p:sp>
      <p:sp>
        <p:nvSpPr>
          <p:cNvPr id="72707" name="Rectangle 3"/>
          <p:cNvSpPr>
            <a:spLocks noChangeArrowheads="1"/>
          </p:cNvSpPr>
          <p:nvPr/>
        </p:nvSpPr>
        <p:spPr bwMode="auto">
          <a:xfrm>
            <a:off x="323850" y="3789363"/>
            <a:ext cx="4589463" cy="13871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defTabSz="449263" eaLnBrk="1" fontAlgn="base" hangingPunct="1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it-IT" altLang="x-none" sz="2800" b="1" u="sng" dirty="0">
                <a:solidFill>
                  <a:srgbClr val="198A8A"/>
                </a:solidFill>
                <a:latin typeface="Tahoma" charset="0"/>
              </a:rPr>
              <a:t>„Ancheta“: </a:t>
            </a:r>
            <a:r>
              <a:rPr lang="it-IT" altLang="x-none" sz="2800" b="1" dirty="0">
                <a:solidFill>
                  <a:srgbClr val="198A8A"/>
                </a:solidFill>
                <a:latin typeface="Tahoma" charset="0"/>
              </a:rPr>
              <a:t>Găsirea locului de depozitare a </a:t>
            </a:r>
            <a:r>
              <a:rPr lang="ro-MD" altLang="x-none" sz="2800" b="1" dirty="0" smtClean="0">
                <a:solidFill>
                  <a:srgbClr val="198A8A"/>
                </a:solidFill>
                <a:latin typeface="Tahoma" charset="0"/>
              </a:rPr>
              <a:t>produselor </a:t>
            </a:r>
            <a:r>
              <a:rPr lang="it-IT" altLang="x-none" sz="2800" b="1" dirty="0" smtClean="0">
                <a:solidFill>
                  <a:srgbClr val="198A8A"/>
                </a:solidFill>
                <a:latin typeface="Tahoma" charset="0"/>
              </a:rPr>
              <a:t>contraf</a:t>
            </a:r>
            <a:r>
              <a:rPr lang="ro-MD" altLang="x-none" sz="2800" b="1" dirty="0" err="1" smtClean="0">
                <a:solidFill>
                  <a:srgbClr val="198A8A"/>
                </a:solidFill>
                <a:latin typeface="Tahoma" charset="0"/>
              </a:rPr>
              <a:t>ăcute</a:t>
            </a:r>
            <a:endParaRPr lang="en-US" altLang="x-none" sz="2800" b="1" dirty="0">
              <a:solidFill>
                <a:srgbClr val="198A8A"/>
              </a:solidFill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999633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</p:cTn>
                        </p:par>
                      </p:childTnLst>
                    </p:cTn>
                  </p:par>
                  <p:par>
                    <p:cTn id="5" fill="hold" nodeType="clickPar">
                      <p:stCondLst>
                        <p:cond delay="indefinite"/>
                      </p:stCondLst>
                      <p:childTnLst>
                        <p:par>
                          <p:cTn id="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9" dur="1000"/>
                                        <p:tgtEl>
                                          <p:spTgt spid="72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1"/>
          <p:cNvSpPr>
            <a:spLocks noGrp="1" noChangeArrowheads="1"/>
          </p:cNvSpPr>
          <p:nvPr>
            <p:ph type="title" sz="quarter"/>
          </p:nvPr>
        </p:nvSpPr>
        <p:spPr>
          <a:xfrm>
            <a:off x="468313" y="2997200"/>
            <a:ext cx="8382000" cy="9144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hu-HU" altLang="x-none" sz="40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</a:t>
            </a:r>
          </a:p>
        </p:txBody>
      </p:sp>
      <p:sp>
        <p:nvSpPr>
          <p:cNvPr id="70658" name="Text Box 2"/>
          <p:cNvSpPr txBox="1">
            <a:spLocks noChangeArrowheads="1"/>
          </p:cNvSpPr>
          <p:nvPr/>
        </p:nvSpPr>
        <p:spPr bwMode="auto">
          <a:xfrm>
            <a:off x="792941" y="135059"/>
            <a:ext cx="7696200" cy="12025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marL="342900" indent="-331788"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defTabSz="449263" eaLnBrk="1" fontAlgn="base" hangingPunct="1">
              <a:spcBef>
                <a:spcPts val="900"/>
              </a:spcBef>
              <a:spcAft>
                <a:spcPct val="0"/>
              </a:spcAft>
              <a:buSzPct val="100000"/>
            </a:pPr>
            <a:r>
              <a:rPr lang="fr-FR" altLang="x-none" sz="3600" b="1" dirty="0" err="1">
                <a:solidFill>
                  <a:srgbClr val="FF0000"/>
                </a:solidFill>
                <a:latin typeface="Tahoma" charset="0"/>
              </a:rPr>
              <a:t>În</a:t>
            </a:r>
            <a:r>
              <a:rPr lang="fr-FR" altLang="x-none" sz="3600" b="1" dirty="0">
                <a:solidFill>
                  <a:srgbClr val="FF0000"/>
                </a:solidFill>
                <a:latin typeface="Tahoma" charset="0"/>
              </a:rPr>
              <a:t> 24 (8) ore au </a:t>
            </a:r>
            <a:r>
              <a:rPr lang="fr-FR" altLang="x-none" sz="3600" b="1" dirty="0" err="1">
                <a:solidFill>
                  <a:srgbClr val="FF0000"/>
                </a:solidFill>
                <a:latin typeface="Tahoma" charset="0"/>
              </a:rPr>
              <a:t>fost</a:t>
            </a:r>
            <a:r>
              <a:rPr lang="fr-FR" altLang="x-none" sz="3600" b="1" dirty="0">
                <a:solidFill>
                  <a:srgbClr val="FF0000"/>
                </a:solidFill>
                <a:latin typeface="Tahoma" charset="0"/>
              </a:rPr>
              <a:t> </a:t>
            </a:r>
            <a:r>
              <a:rPr lang="fr-FR" altLang="x-none" sz="3600" b="1" dirty="0" err="1">
                <a:solidFill>
                  <a:srgbClr val="FF0000"/>
                </a:solidFill>
                <a:latin typeface="Tahoma" charset="0"/>
              </a:rPr>
              <a:t>făcute</a:t>
            </a:r>
            <a:r>
              <a:rPr lang="fr-FR" altLang="x-none" sz="3600" b="1" dirty="0">
                <a:solidFill>
                  <a:srgbClr val="FF0000"/>
                </a:solidFill>
                <a:latin typeface="Tahoma" charset="0"/>
              </a:rPr>
              <a:t> </a:t>
            </a:r>
            <a:r>
              <a:rPr lang="fr-FR" altLang="x-none" sz="3600" b="1" dirty="0" err="1">
                <a:solidFill>
                  <a:srgbClr val="FF0000"/>
                </a:solidFill>
                <a:latin typeface="Tahoma" charset="0"/>
              </a:rPr>
              <a:t>următoarele</a:t>
            </a:r>
            <a:r>
              <a:rPr lang="fr-FR" altLang="x-none" sz="3600" b="1" dirty="0">
                <a:solidFill>
                  <a:srgbClr val="FF0000"/>
                </a:solidFill>
                <a:latin typeface="Tahoma" charset="0"/>
              </a:rPr>
              <a:t> ..</a:t>
            </a:r>
            <a:endParaRPr lang="en-GB" altLang="x-none" sz="3600" b="1" dirty="0">
              <a:solidFill>
                <a:srgbClr val="FF0000"/>
              </a:solidFill>
              <a:latin typeface="Tahoma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792941" y="2276872"/>
            <a:ext cx="7696200" cy="4103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marL="342900" indent="-331788"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582612" indent="-571500" algn="ctr" defTabSz="449263" eaLnBrk="1" fontAlgn="base" hangingPunct="1">
              <a:spcBef>
                <a:spcPts val="900"/>
              </a:spcBef>
              <a:spcAft>
                <a:spcPct val="0"/>
              </a:spcAft>
              <a:buSzPct val="100000"/>
              <a:buFontTx/>
              <a:buChar char="-"/>
            </a:pPr>
            <a:r>
              <a:rPr lang="en-GB" altLang="x-none" sz="3400" dirty="0" err="1">
                <a:solidFill>
                  <a:schemeClr val="tx1"/>
                </a:solidFill>
                <a:latin typeface="Tahoma" charset="0"/>
              </a:rPr>
              <a:t>Confiscarea</a:t>
            </a:r>
            <a:r>
              <a:rPr lang="en-GB" altLang="x-none" sz="3400" dirty="0">
                <a:solidFill>
                  <a:schemeClr val="tx1"/>
                </a:solidFill>
                <a:latin typeface="Tahoma" charset="0"/>
              </a:rPr>
              <a:t> </a:t>
            </a:r>
            <a:r>
              <a:rPr lang="en-GB" altLang="x-none" sz="3400" dirty="0" err="1">
                <a:solidFill>
                  <a:schemeClr val="tx1"/>
                </a:solidFill>
                <a:latin typeface="Tahoma" charset="0"/>
              </a:rPr>
              <a:t>bunurilor</a:t>
            </a:r>
            <a:r>
              <a:rPr lang="en-GB" altLang="x-none" sz="3400" dirty="0">
                <a:solidFill>
                  <a:schemeClr val="tx1"/>
                </a:solidFill>
                <a:latin typeface="Tahoma" charset="0"/>
              </a:rPr>
              <a:t> </a:t>
            </a:r>
            <a:r>
              <a:rPr lang="en-GB" altLang="x-none" sz="3400" dirty="0" err="1">
                <a:solidFill>
                  <a:schemeClr val="tx1"/>
                </a:solidFill>
                <a:latin typeface="Tahoma" charset="0"/>
              </a:rPr>
              <a:t>contrafăcute</a:t>
            </a:r>
            <a:endParaRPr lang="en-GB" altLang="x-none" sz="3400" dirty="0">
              <a:solidFill>
                <a:schemeClr val="tx1"/>
              </a:solidFill>
              <a:latin typeface="Tahoma" charset="0"/>
            </a:endParaRPr>
          </a:p>
          <a:p>
            <a:pPr marL="582612" indent="-571500" algn="ctr" defTabSz="449263" eaLnBrk="1" fontAlgn="base" hangingPunct="1">
              <a:spcBef>
                <a:spcPts val="900"/>
              </a:spcBef>
              <a:spcAft>
                <a:spcPct val="0"/>
              </a:spcAft>
              <a:buSzPct val="100000"/>
              <a:buFontTx/>
              <a:buChar char="-"/>
            </a:pPr>
            <a:r>
              <a:rPr lang="en-GB" altLang="x-none" sz="3400" dirty="0" err="1">
                <a:solidFill>
                  <a:schemeClr val="tx1"/>
                </a:solidFill>
                <a:latin typeface="Tahoma" charset="0"/>
              </a:rPr>
              <a:t>Asigurarea</a:t>
            </a:r>
            <a:r>
              <a:rPr lang="en-GB" altLang="x-none" sz="3400" dirty="0">
                <a:solidFill>
                  <a:schemeClr val="tx1"/>
                </a:solidFill>
                <a:latin typeface="Tahoma" charset="0"/>
              </a:rPr>
              <a:t> </a:t>
            </a:r>
            <a:r>
              <a:rPr lang="en-GB" altLang="x-none" sz="3400" dirty="0" err="1">
                <a:solidFill>
                  <a:schemeClr val="tx1"/>
                </a:solidFill>
                <a:latin typeface="Tahoma" charset="0"/>
              </a:rPr>
              <a:t>probelor</a:t>
            </a:r>
            <a:r>
              <a:rPr lang="en-GB" altLang="x-none" sz="3400" dirty="0">
                <a:solidFill>
                  <a:schemeClr val="tx1"/>
                </a:solidFill>
                <a:latin typeface="Tahoma" charset="0"/>
              </a:rPr>
              <a:t> (</a:t>
            </a:r>
            <a:r>
              <a:rPr lang="en-GB" altLang="x-none" sz="3400" dirty="0" err="1">
                <a:solidFill>
                  <a:schemeClr val="tx1"/>
                </a:solidFill>
                <a:latin typeface="Tahoma" charset="0"/>
              </a:rPr>
              <a:t>documente</a:t>
            </a:r>
            <a:r>
              <a:rPr lang="en-GB" altLang="x-none" sz="3400" dirty="0">
                <a:solidFill>
                  <a:schemeClr val="tx1"/>
                </a:solidFill>
                <a:latin typeface="Tahoma" charset="0"/>
              </a:rPr>
              <a:t>, etc.)</a:t>
            </a:r>
          </a:p>
          <a:p>
            <a:pPr marL="582612" indent="-571500" algn="ctr" defTabSz="449263" eaLnBrk="1" fontAlgn="base" hangingPunct="1">
              <a:spcBef>
                <a:spcPts val="900"/>
              </a:spcBef>
              <a:spcAft>
                <a:spcPct val="0"/>
              </a:spcAft>
              <a:buSzPct val="100000"/>
              <a:buFontTx/>
              <a:buChar char="-"/>
            </a:pPr>
            <a:r>
              <a:rPr lang="en-GB" altLang="x-none" sz="3400" dirty="0">
                <a:solidFill>
                  <a:schemeClr val="tx1"/>
                </a:solidFill>
                <a:latin typeface="Tahoma" charset="0"/>
              </a:rPr>
              <a:t>S-au </a:t>
            </a:r>
            <a:r>
              <a:rPr lang="en-GB" altLang="x-none" sz="3400" dirty="0" err="1">
                <a:solidFill>
                  <a:schemeClr val="tx1"/>
                </a:solidFill>
                <a:latin typeface="Tahoma" charset="0"/>
              </a:rPr>
              <a:t>găsit</a:t>
            </a:r>
            <a:r>
              <a:rPr lang="en-GB" altLang="x-none" sz="3400" dirty="0">
                <a:solidFill>
                  <a:schemeClr val="tx1"/>
                </a:solidFill>
                <a:latin typeface="Tahoma" charset="0"/>
              </a:rPr>
              <a:t> </a:t>
            </a:r>
            <a:r>
              <a:rPr lang="en-GB" altLang="x-none" sz="3400" dirty="0" err="1">
                <a:solidFill>
                  <a:schemeClr val="tx1"/>
                </a:solidFill>
                <a:latin typeface="Tahoma" charset="0"/>
              </a:rPr>
              <a:t>unul</a:t>
            </a:r>
            <a:r>
              <a:rPr lang="en-GB" altLang="x-none" sz="3400" dirty="0">
                <a:solidFill>
                  <a:schemeClr val="tx1"/>
                </a:solidFill>
                <a:latin typeface="Tahoma" charset="0"/>
              </a:rPr>
              <a:t> </a:t>
            </a:r>
            <a:r>
              <a:rPr lang="en-GB" altLang="x-none" sz="3400" dirty="0" err="1">
                <a:solidFill>
                  <a:schemeClr val="tx1"/>
                </a:solidFill>
                <a:latin typeface="Tahoma" charset="0"/>
              </a:rPr>
              <a:t>sau</a:t>
            </a:r>
            <a:r>
              <a:rPr lang="en-GB" altLang="x-none" sz="3400" dirty="0">
                <a:solidFill>
                  <a:schemeClr val="tx1"/>
                </a:solidFill>
                <a:latin typeface="Tahoma" charset="0"/>
              </a:rPr>
              <a:t> </a:t>
            </a:r>
            <a:r>
              <a:rPr lang="en-GB" altLang="x-none" sz="3400" dirty="0" err="1">
                <a:solidFill>
                  <a:schemeClr val="tx1"/>
                </a:solidFill>
                <a:latin typeface="Tahoma" charset="0"/>
              </a:rPr>
              <a:t>mai</a:t>
            </a:r>
            <a:r>
              <a:rPr lang="en-GB" altLang="x-none" sz="3400" dirty="0">
                <a:solidFill>
                  <a:schemeClr val="tx1"/>
                </a:solidFill>
                <a:latin typeface="Tahoma" charset="0"/>
              </a:rPr>
              <a:t> </a:t>
            </a:r>
            <a:r>
              <a:rPr lang="en-GB" altLang="x-none" sz="3400" dirty="0" err="1">
                <a:solidFill>
                  <a:schemeClr val="tx1"/>
                </a:solidFill>
                <a:latin typeface="Tahoma" charset="0"/>
              </a:rPr>
              <a:t>mulți</a:t>
            </a:r>
            <a:r>
              <a:rPr lang="en-GB" altLang="x-none" sz="3400" dirty="0">
                <a:solidFill>
                  <a:schemeClr val="tx1"/>
                </a:solidFill>
                <a:latin typeface="Tahoma" charset="0"/>
              </a:rPr>
              <a:t> </a:t>
            </a:r>
            <a:r>
              <a:rPr lang="en-GB" altLang="x-none" sz="3400" dirty="0" err="1">
                <a:solidFill>
                  <a:schemeClr val="tx1"/>
                </a:solidFill>
                <a:latin typeface="Tahoma" charset="0"/>
              </a:rPr>
              <a:t>infractori</a:t>
            </a:r>
            <a:r>
              <a:rPr lang="en-GB" altLang="x-none" sz="3400" dirty="0">
                <a:solidFill>
                  <a:schemeClr val="tx1"/>
                </a:solidFill>
                <a:latin typeface="Tahoma" charset="0"/>
              </a:rPr>
              <a:t> </a:t>
            </a:r>
            <a:r>
              <a:rPr lang="en-GB" altLang="x-none" sz="3400" dirty="0" err="1">
                <a:solidFill>
                  <a:schemeClr val="tx1"/>
                </a:solidFill>
                <a:latin typeface="Tahoma" charset="0"/>
              </a:rPr>
              <a:t>vizați</a:t>
            </a:r>
            <a:endParaRPr lang="en-GB" altLang="x-none" sz="3400" dirty="0">
              <a:solidFill>
                <a:schemeClr val="tx1"/>
              </a:solidFill>
              <a:latin typeface="Tahoma" charset="0"/>
            </a:endParaRPr>
          </a:p>
          <a:p>
            <a:pPr marL="582612" indent="-571500" algn="ctr" defTabSz="449263" eaLnBrk="1" fontAlgn="base" hangingPunct="1">
              <a:spcBef>
                <a:spcPts val="900"/>
              </a:spcBef>
              <a:spcAft>
                <a:spcPct val="0"/>
              </a:spcAft>
              <a:buSzPct val="100000"/>
              <a:buFontTx/>
              <a:buChar char="-"/>
            </a:pPr>
            <a:r>
              <a:rPr lang="en-GB" altLang="x-none" sz="3400" dirty="0">
                <a:solidFill>
                  <a:schemeClr val="tx1"/>
                </a:solidFill>
                <a:latin typeface="Tahoma" charset="0"/>
              </a:rPr>
              <a:t>Caz </a:t>
            </a:r>
            <a:r>
              <a:rPr lang="en-GB" altLang="x-none" sz="3400" dirty="0" err="1">
                <a:solidFill>
                  <a:schemeClr val="tx1"/>
                </a:solidFill>
                <a:latin typeface="Tahoma" charset="0"/>
              </a:rPr>
              <a:t>transmis</a:t>
            </a:r>
            <a:r>
              <a:rPr lang="en-GB" altLang="x-none" sz="3400" dirty="0">
                <a:solidFill>
                  <a:schemeClr val="tx1"/>
                </a:solidFill>
                <a:latin typeface="Tahoma" charset="0"/>
              </a:rPr>
              <a:t> </a:t>
            </a:r>
            <a:r>
              <a:rPr lang="en-GB" altLang="x-none" sz="3400" dirty="0" err="1">
                <a:solidFill>
                  <a:schemeClr val="tx1"/>
                </a:solidFill>
                <a:latin typeface="Tahoma" charset="0"/>
              </a:rPr>
              <a:t>unității</a:t>
            </a:r>
            <a:r>
              <a:rPr lang="en-GB" altLang="x-none" sz="3400" dirty="0">
                <a:solidFill>
                  <a:schemeClr val="tx1"/>
                </a:solidFill>
                <a:latin typeface="Tahoma" charset="0"/>
              </a:rPr>
              <a:t> de </a:t>
            </a:r>
            <a:r>
              <a:rPr lang="en-GB" altLang="x-none" sz="3400" dirty="0" err="1">
                <a:solidFill>
                  <a:schemeClr val="tx1"/>
                </a:solidFill>
                <a:latin typeface="Tahoma" charset="0"/>
              </a:rPr>
              <a:t>investigație</a:t>
            </a:r>
            <a:r>
              <a:rPr lang="en-GB" altLang="x-none" sz="3400" dirty="0">
                <a:solidFill>
                  <a:schemeClr val="tx1"/>
                </a:solidFill>
                <a:latin typeface="Tahoma" charset="0"/>
              </a:rPr>
              <a:t> </a:t>
            </a:r>
            <a:r>
              <a:rPr lang="en-GB" altLang="x-none" sz="3400" dirty="0" err="1">
                <a:solidFill>
                  <a:schemeClr val="tx1"/>
                </a:solidFill>
                <a:latin typeface="Tahoma" charset="0"/>
              </a:rPr>
              <a:t>competente</a:t>
            </a:r>
            <a:endParaRPr lang="en-GB" altLang="x-none" sz="3400" b="1" dirty="0">
              <a:solidFill>
                <a:srgbClr val="FF0000"/>
              </a:solidFill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749051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1"/>
          <p:cNvSpPr>
            <a:spLocks noChangeArrowheads="1"/>
          </p:cNvSpPr>
          <p:nvPr/>
        </p:nvSpPr>
        <p:spPr bwMode="auto">
          <a:xfrm>
            <a:off x="1966884" y="309396"/>
            <a:ext cx="5893258" cy="956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28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Pași</a:t>
            </a:r>
            <a:r>
              <a:rPr lang="en-GB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o-MD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urmați după raid</a:t>
            </a:r>
            <a:endParaRPr lang="en-GB" sz="2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(a </a:t>
            </a:r>
            <a:r>
              <a:rPr lang="en-GB" sz="28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fost</a:t>
            </a:r>
            <a:r>
              <a:rPr lang="en-GB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8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inițiată</a:t>
            </a:r>
            <a:r>
              <a:rPr lang="en-GB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8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procedura</a:t>
            </a:r>
            <a:r>
              <a:rPr lang="en-GB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8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civilă</a:t>
            </a:r>
            <a:r>
              <a:rPr lang="en-GB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  <a:endParaRPr lang="en-GB" sz="2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4754" name="Rectangle 2"/>
          <p:cNvSpPr>
            <a:spLocks noChangeArrowheads="1"/>
          </p:cNvSpPr>
          <p:nvPr/>
        </p:nvSpPr>
        <p:spPr bwMode="auto">
          <a:xfrm>
            <a:off x="382588" y="1806874"/>
            <a:ext cx="5184775" cy="181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o-MD" sz="2800" b="1" u="sng" dirty="0" smtClean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Scrisoare de în</a:t>
            </a:r>
            <a:r>
              <a:rPr lang="en-US" sz="2800" b="1" u="sng" dirty="0" err="1" smtClean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chei</a:t>
            </a:r>
            <a:r>
              <a:rPr lang="ro-MD" sz="2800" b="1" u="sng" dirty="0" smtClean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ere</a:t>
            </a:r>
            <a:r>
              <a:rPr lang="en-US" sz="2800" b="1" u="sng" dirty="0" smtClean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b="1" u="sng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și</a:t>
            </a:r>
            <a:r>
              <a:rPr lang="en-US" sz="2800" b="1" u="sng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b="1" u="sng" dirty="0" err="1" smtClean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renunța</a:t>
            </a:r>
            <a:r>
              <a:rPr lang="ro-MD" sz="2800" b="1" u="sng" dirty="0" smtClean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</a:t>
            </a:r>
            <a:r>
              <a:rPr lang="en-US" sz="2800" b="1" u="sng" dirty="0" smtClean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b="1" u="sng" dirty="0" err="1" smtClean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către</a:t>
            </a:r>
            <a:r>
              <a:rPr lang="en-US" sz="2800" b="1" u="sng" dirty="0" smtClean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b="1" u="sng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proprietarul</a:t>
            </a:r>
            <a:r>
              <a:rPr lang="en-US" sz="2800" b="1" u="sng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b="1" u="sng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mărfurilor</a:t>
            </a:r>
            <a:r>
              <a:rPr lang="en-US" sz="2800" b="1" u="sng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b="1" u="sng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contrafăcute</a:t>
            </a:r>
            <a:endParaRPr lang="en-US" sz="2800" b="1" dirty="0">
              <a:solidFill>
                <a:srgbClr val="198A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4756" name="Rectangle 4"/>
          <p:cNvSpPr>
            <a:spLocks noChangeArrowheads="1"/>
          </p:cNvSpPr>
          <p:nvPr/>
        </p:nvSpPr>
        <p:spPr bwMode="auto">
          <a:xfrm>
            <a:off x="250825" y="3716338"/>
            <a:ext cx="7704138" cy="223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/>
          <a:lstStyle/>
          <a:p>
            <a:pPr defTabSz="449263" fontAlgn="base">
              <a:spcBef>
                <a:spcPts val="700"/>
              </a:spcBef>
              <a:spcAft>
                <a:spcPct val="0"/>
              </a:spcAft>
              <a:buSzPct val="8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2800" b="1" u="sng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În</a:t>
            </a:r>
            <a:r>
              <a:rPr lang="en-GB" sz="2800" b="1" u="sng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800" b="1" u="sng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scrisoarea</a:t>
            </a:r>
            <a:r>
              <a:rPr lang="en-GB" sz="2800" b="1" u="sng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am </a:t>
            </a:r>
            <a:r>
              <a:rPr lang="en-GB" sz="2800" b="1" u="sng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afirmat</a:t>
            </a:r>
            <a:r>
              <a:rPr lang="en-GB" sz="2800" b="1" u="sng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  <a:p>
            <a:pPr marL="457200" indent="-457200" defTabSz="449263" fontAlgn="base">
              <a:spcBef>
                <a:spcPts val="700"/>
              </a:spcBef>
              <a:spcAft>
                <a:spcPct val="0"/>
              </a:spcAft>
              <a:buSzPct val="80000"/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28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  </a:t>
            </a:r>
            <a:r>
              <a:rPr lang="en-GB" sz="28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informații</a:t>
            </a:r>
            <a:r>
              <a:rPr lang="en-GB" sz="28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8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despre</a:t>
            </a:r>
            <a:r>
              <a:rPr lang="en-GB" sz="28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8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sursă</a:t>
            </a:r>
            <a:endParaRPr lang="en-GB" sz="2800" b="1" dirty="0">
              <a:solidFill>
                <a:srgbClr val="198A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 defTabSz="449263" fontAlgn="base">
              <a:spcBef>
                <a:spcPts val="700"/>
              </a:spcBef>
              <a:spcAft>
                <a:spcPct val="0"/>
              </a:spcAft>
              <a:buSzPct val="80000"/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28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  </a:t>
            </a:r>
            <a:r>
              <a:rPr lang="ro-MD" sz="2800" b="1" dirty="0" smtClean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</a:t>
            </a:r>
            <a:r>
              <a:rPr lang="en-GB" sz="2800" b="1" dirty="0" err="1" smtClean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nformații</a:t>
            </a:r>
            <a:r>
              <a:rPr lang="en-GB" sz="2800" b="1" dirty="0" smtClean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8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privind</a:t>
            </a:r>
            <a:r>
              <a:rPr lang="en-GB" sz="28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8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cantitățile</a:t>
            </a:r>
            <a:endParaRPr lang="en-GB" sz="2800" b="1" dirty="0">
              <a:solidFill>
                <a:srgbClr val="198A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 defTabSz="449263" fontAlgn="base">
              <a:spcBef>
                <a:spcPts val="700"/>
              </a:spcBef>
              <a:spcAft>
                <a:spcPct val="0"/>
              </a:spcAft>
              <a:buSzPct val="80000"/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28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  </a:t>
            </a:r>
            <a:r>
              <a:rPr lang="ro-MD" sz="2800" b="1" dirty="0" err="1" smtClean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</a:t>
            </a:r>
            <a:r>
              <a:rPr lang="en-GB" sz="2800" b="1" dirty="0" err="1" smtClean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redarea</a:t>
            </a:r>
            <a:r>
              <a:rPr lang="en-GB" sz="2800" b="1" dirty="0" smtClean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8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stocului</a:t>
            </a:r>
            <a:r>
              <a:rPr lang="en-GB" sz="28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8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rămas</a:t>
            </a:r>
            <a:endParaRPr lang="en-GB" sz="2800" b="1" dirty="0">
              <a:solidFill>
                <a:srgbClr val="198A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 defTabSz="449263" fontAlgn="base">
              <a:spcBef>
                <a:spcPts val="700"/>
              </a:spcBef>
              <a:spcAft>
                <a:spcPct val="0"/>
              </a:spcAft>
              <a:buSzPct val="80000"/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28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  </a:t>
            </a:r>
            <a:r>
              <a:rPr lang="ro-MD" sz="2800" b="1" dirty="0" smtClean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</a:t>
            </a:r>
            <a:r>
              <a:rPr lang="en-GB" sz="2800" b="1" dirty="0" err="1" smtClean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lata</a:t>
            </a:r>
            <a:r>
              <a:rPr lang="en-GB" sz="2800" b="1" dirty="0" smtClean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8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despăgubirilor</a:t>
            </a:r>
            <a:endParaRPr lang="en-GB" sz="2400" b="1" dirty="0">
              <a:solidFill>
                <a:srgbClr val="198A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990059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2000"/>
                                        <p:tgtEl>
                                          <p:spTgt spid="74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2" dur="1000"/>
                                        <p:tgtEl>
                                          <p:spTgt spid="74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1"/>
          <p:cNvSpPr>
            <a:spLocks noChangeArrowheads="1"/>
          </p:cNvSpPr>
          <p:nvPr/>
        </p:nvSpPr>
        <p:spPr bwMode="auto">
          <a:xfrm>
            <a:off x="900113" y="2708920"/>
            <a:ext cx="7775575" cy="8331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Procedura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judecătorească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... </a:t>
            </a: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ani</a:t>
            </a:r>
            <a:endParaRPr lang="en-GB" sz="2400" b="1" dirty="0">
              <a:solidFill>
                <a:srgbClr val="198A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Timpul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 </a:t>
            </a: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trecut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....</a:t>
            </a:r>
            <a:endParaRPr lang="en-GB" sz="2400" b="1" dirty="0">
              <a:solidFill>
                <a:srgbClr val="198A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6804" name="Rectangle 4"/>
          <p:cNvSpPr>
            <a:spLocks noChangeArrowheads="1"/>
          </p:cNvSpPr>
          <p:nvPr/>
        </p:nvSpPr>
        <p:spPr bwMode="auto">
          <a:xfrm>
            <a:off x="468313" y="476250"/>
            <a:ext cx="8207375" cy="18026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algn="ctr" defTabSz="449263" fontAlgn="base">
              <a:spcBef>
                <a:spcPts val="600"/>
              </a:spcBef>
              <a:spcAft>
                <a:spcPct val="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Procedura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 </a:t>
            </a: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investigare</a:t>
            </a:r>
            <a:endParaRPr lang="en-GB" sz="2400" b="1" dirty="0">
              <a:solidFill>
                <a:srgbClr val="198A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defTabSz="449263" fontAlgn="base">
              <a:spcBef>
                <a:spcPts val="600"/>
              </a:spcBef>
              <a:spcAft>
                <a:spcPct val="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n-GB" sz="2400" b="1" dirty="0">
              <a:solidFill>
                <a:srgbClr val="198A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 algn="ctr" defTabSz="449263" fontAlgn="base">
              <a:spcBef>
                <a:spcPts val="6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 </a:t>
            </a: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bază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2 </a:t>
            </a: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luni</a:t>
            </a:r>
            <a:endParaRPr lang="en-GB" sz="2400" b="1" dirty="0">
              <a:solidFill>
                <a:srgbClr val="198A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 algn="ctr" defTabSz="449263" fontAlgn="base">
              <a:spcBef>
                <a:spcPts val="6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400" b="1" dirty="0" err="1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putea</a:t>
            </a:r>
            <a:r>
              <a:rPr lang="en-GB" sz="2400" b="1" dirty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fi </a:t>
            </a:r>
            <a:r>
              <a:rPr lang="en-GB" sz="2400" b="1" dirty="0" err="1" smtClean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prelungit</a:t>
            </a:r>
            <a:r>
              <a:rPr lang="ro-MD" sz="2400" b="1" dirty="0" smtClean="0">
                <a:solidFill>
                  <a:srgbClr val="198A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ă</a:t>
            </a:r>
            <a:endParaRPr lang="en-GB" sz="2400" b="1" dirty="0">
              <a:solidFill>
                <a:srgbClr val="198A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9502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768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768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1"/>
          <p:cNvSpPr>
            <a:spLocks noGrp="1" noChangeArrowheads="1"/>
          </p:cNvSpPr>
          <p:nvPr>
            <p:ph type="title" sz="quarter"/>
          </p:nvPr>
        </p:nvSpPr>
        <p:spPr>
          <a:xfrm>
            <a:off x="468313" y="2997200"/>
            <a:ext cx="8382000" cy="9144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hu-HU" altLang="x-none" sz="40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</a:t>
            </a:r>
          </a:p>
        </p:txBody>
      </p:sp>
      <p:sp>
        <p:nvSpPr>
          <p:cNvPr id="70658" name="Text Box 2"/>
          <p:cNvSpPr txBox="1">
            <a:spLocks noChangeArrowheads="1"/>
          </p:cNvSpPr>
          <p:nvPr/>
        </p:nvSpPr>
        <p:spPr bwMode="auto">
          <a:xfrm>
            <a:off x="792941" y="135059"/>
            <a:ext cx="7696200" cy="648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marL="342900" indent="-331788"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defTabSz="449263" eaLnBrk="1" fontAlgn="base" hangingPunct="1">
              <a:spcBef>
                <a:spcPts val="900"/>
              </a:spcBef>
              <a:spcAft>
                <a:spcPct val="0"/>
              </a:spcAft>
              <a:buSzPct val="100000"/>
            </a:pPr>
            <a:r>
              <a:rPr lang="en-GB" altLang="x-none" sz="3600" b="1" dirty="0" err="1">
                <a:solidFill>
                  <a:srgbClr val="00B050"/>
                </a:solidFill>
                <a:latin typeface="Tahoma" charset="0"/>
              </a:rPr>
              <a:t>În</a:t>
            </a:r>
            <a:r>
              <a:rPr lang="en-GB" altLang="x-none" sz="3600" b="1" dirty="0">
                <a:solidFill>
                  <a:srgbClr val="00B050"/>
                </a:solidFill>
                <a:latin typeface="Tahoma" charset="0"/>
              </a:rPr>
              <a:t> </a:t>
            </a:r>
            <a:r>
              <a:rPr lang="en-GB" altLang="x-none" sz="3600" b="1" dirty="0" err="1">
                <a:solidFill>
                  <a:srgbClr val="00B050"/>
                </a:solidFill>
                <a:latin typeface="Tahoma" charset="0"/>
              </a:rPr>
              <a:t>concluzie</a:t>
            </a:r>
            <a:r>
              <a:rPr lang="en-GB" altLang="x-none" sz="3600" b="1" dirty="0">
                <a:solidFill>
                  <a:srgbClr val="00B050"/>
                </a:solidFill>
                <a:latin typeface="Tahoma" charset="0"/>
              </a:rPr>
              <a:t>…</a:t>
            </a: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79512" y="2276872"/>
            <a:ext cx="4104456" cy="2595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marL="342900" indent="-331788"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582612" indent="-571500" algn="ctr" defTabSz="449263" eaLnBrk="1" fontAlgn="base" hangingPunct="1">
              <a:spcBef>
                <a:spcPts val="900"/>
              </a:spcBef>
              <a:spcAft>
                <a:spcPct val="0"/>
              </a:spcAft>
              <a:buSzPct val="100000"/>
              <a:buFontTx/>
              <a:buChar char="-"/>
            </a:pPr>
            <a:r>
              <a:rPr lang="en-GB" altLang="x-none" sz="2000" b="1" dirty="0" err="1">
                <a:solidFill>
                  <a:schemeClr val="tx1"/>
                </a:solidFill>
                <a:latin typeface="Tahoma" charset="0"/>
              </a:rPr>
              <a:t>Procedura</a:t>
            </a:r>
            <a:r>
              <a:rPr lang="en-GB" altLang="x-none" sz="2000" b="1" dirty="0">
                <a:solidFill>
                  <a:schemeClr val="tx1"/>
                </a:solidFill>
                <a:latin typeface="Tahoma" charset="0"/>
              </a:rPr>
              <a:t> </a:t>
            </a:r>
            <a:r>
              <a:rPr lang="en-GB" altLang="x-none" sz="2000" b="1" dirty="0" err="1">
                <a:solidFill>
                  <a:schemeClr val="tx1"/>
                </a:solidFill>
                <a:latin typeface="Tahoma" charset="0"/>
              </a:rPr>
              <a:t>va</a:t>
            </a:r>
            <a:r>
              <a:rPr lang="en-GB" altLang="x-none" sz="2000" b="1" dirty="0">
                <a:solidFill>
                  <a:schemeClr val="tx1"/>
                </a:solidFill>
                <a:latin typeface="Tahoma" charset="0"/>
              </a:rPr>
              <a:t> fi </a:t>
            </a:r>
            <a:r>
              <a:rPr lang="en-GB" altLang="x-none" sz="2000" b="1" dirty="0" err="1">
                <a:solidFill>
                  <a:schemeClr val="tx1"/>
                </a:solidFill>
                <a:latin typeface="Tahoma" charset="0"/>
              </a:rPr>
              <a:t>terminată</a:t>
            </a:r>
            <a:r>
              <a:rPr lang="en-GB" altLang="x-none" sz="2000" b="1" dirty="0">
                <a:solidFill>
                  <a:schemeClr val="tx1"/>
                </a:solidFill>
                <a:latin typeface="Tahoma" charset="0"/>
              </a:rPr>
              <a:t> </a:t>
            </a:r>
            <a:r>
              <a:rPr lang="en-GB" altLang="x-none" sz="2000" b="1" dirty="0" err="1">
                <a:solidFill>
                  <a:schemeClr val="tx1"/>
                </a:solidFill>
                <a:latin typeface="Tahoma" charset="0"/>
              </a:rPr>
              <a:t>în</a:t>
            </a:r>
            <a:r>
              <a:rPr lang="en-GB" altLang="x-none" sz="2000" b="1" dirty="0">
                <a:solidFill>
                  <a:schemeClr val="tx1"/>
                </a:solidFill>
                <a:latin typeface="Tahoma" charset="0"/>
              </a:rPr>
              <a:t> 20 </a:t>
            </a:r>
            <a:r>
              <a:rPr lang="en-GB" altLang="x-none" sz="2000" b="1" dirty="0" err="1" smtClean="0">
                <a:solidFill>
                  <a:schemeClr val="tx1"/>
                </a:solidFill>
                <a:latin typeface="Tahoma" charset="0"/>
              </a:rPr>
              <a:t>zi</a:t>
            </a:r>
            <a:r>
              <a:rPr lang="ro-MD" altLang="x-none" sz="2000" b="1" dirty="0" smtClean="0">
                <a:solidFill>
                  <a:schemeClr val="tx1"/>
                </a:solidFill>
                <a:latin typeface="Tahoma" charset="0"/>
              </a:rPr>
              <a:t>le lucrătoare</a:t>
            </a:r>
            <a:endParaRPr lang="en-GB" altLang="x-none" sz="2000" b="1" dirty="0">
              <a:solidFill>
                <a:schemeClr val="tx1"/>
              </a:solidFill>
              <a:latin typeface="Tahoma" charset="0"/>
            </a:endParaRPr>
          </a:p>
          <a:p>
            <a:pPr marL="582612" indent="-571500" algn="ctr" defTabSz="449263" eaLnBrk="1" fontAlgn="base" hangingPunct="1">
              <a:spcBef>
                <a:spcPts val="900"/>
              </a:spcBef>
              <a:spcAft>
                <a:spcPct val="0"/>
              </a:spcAft>
              <a:buSzPct val="100000"/>
              <a:buFontTx/>
              <a:buChar char="-"/>
            </a:pPr>
            <a:r>
              <a:rPr lang="en-GB" altLang="x-none" sz="2000" b="1" dirty="0">
                <a:solidFill>
                  <a:schemeClr val="tx1"/>
                </a:solidFill>
                <a:latin typeface="Tahoma" charset="0"/>
              </a:rPr>
              <a:t>3 </a:t>
            </a:r>
            <a:r>
              <a:rPr lang="en-GB" altLang="x-none" sz="2000" b="1" dirty="0" err="1">
                <a:solidFill>
                  <a:schemeClr val="tx1"/>
                </a:solidFill>
                <a:latin typeface="Tahoma" charset="0"/>
              </a:rPr>
              <a:t>părți</a:t>
            </a:r>
            <a:r>
              <a:rPr lang="en-GB" altLang="x-none" sz="2000" b="1" dirty="0">
                <a:solidFill>
                  <a:schemeClr val="tx1"/>
                </a:solidFill>
                <a:latin typeface="Tahoma" charset="0"/>
              </a:rPr>
              <a:t> </a:t>
            </a:r>
            <a:r>
              <a:rPr lang="en-GB" altLang="x-none" sz="2000" b="1" dirty="0" err="1">
                <a:solidFill>
                  <a:schemeClr val="tx1"/>
                </a:solidFill>
                <a:latin typeface="Tahoma" charset="0"/>
              </a:rPr>
              <a:t>interesate</a:t>
            </a:r>
            <a:r>
              <a:rPr lang="en-GB" altLang="x-none" sz="2000" b="1" dirty="0">
                <a:solidFill>
                  <a:schemeClr val="tx1"/>
                </a:solidFill>
                <a:latin typeface="Tahoma" charset="0"/>
              </a:rPr>
              <a:t> </a:t>
            </a:r>
            <a:r>
              <a:rPr lang="en-GB" altLang="x-none" sz="2000" b="1" dirty="0" err="1">
                <a:solidFill>
                  <a:schemeClr val="tx1"/>
                </a:solidFill>
                <a:latin typeface="Tahoma" charset="0"/>
              </a:rPr>
              <a:t>sunt</a:t>
            </a:r>
            <a:r>
              <a:rPr lang="en-GB" altLang="x-none" sz="2000" b="1" dirty="0">
                <a:solidFill>
                  <a:schemeClr val="tx1"/>
                </a:solidFill>
                <a:latin typeface="Tahoma" charset="0"/>
              </a:rPr>
              <a:t> implicate</a:t>
            </a:r>
          </a:p>
          <a:p>
            <a:pPr marL="582612" indent="-571500" algn="ctr" defTabSz="449263" eaLnBrk="1" fontAlgn="base" hangingPunct="1">
              <a:spcBef>
                <a:spcPts val="900"/>
              </a:spcBef>
              <a:spcAft>
                <a:spcPct val="0"/>
              </a:spcAft>
              <a:buSzPct val="100000"/>
              <a:buFontTx/>
              <a:buChar char="-"/>
            </a:pPr>
            <a:r>
              <a:rPr lang="en-GB" altLang="x-none" sz="2000" b="1" dirty="0" err="1">
                <a:solidFill>
                  <a:schemeClr val="tx1"/>
                </a:solidFill>
                <a:latin typeface="Tahoma" charset="0"/>
              </a:rPr>
              <a:t>Bunurile</a:t>
            </a:r>
            <a:r>
              <a:rPr lang="en-GB" altLang="x-none" sz="2000" b="1" dirty="0">
                <a:solidFill>
                  <a:schemeClr val="tx1"/>
                </a:solidFill>
                <a:latin typeface="Tahoma" charset="0"/>
              </a:rPr>
              <a:t> </a:t>
            </a:r>
            <a:r>
              <a:rPr lang="en-GB" altLang="x-none" sz="2000" b="1" dirty="0" err="1">
                <a:solidFill>
                  <a:schemeClr val="tx1"/>
                </a:solidFill>
                <a:latin typeface="Tahoma" charset="0"/>
              </a:rPr>
              <a:t>vor</a:t>
            </a:r>
            <a:r>
              <a:rPr lang="en-GB" altLang="x-none" sz="2000" b="1" dirty="0">
                <a:solidFill>
                  <a:schemeClr val="tx1"/>
                </a:solidFill>
                <a:latin typeface="Tahoma" charset="0"/>
              </a:rPr>
              <a:t> fi </a:t>
            </a:r>
            <a:r>
              <a:rPr lang="en-GB" altLang="x-none" sz="2000" b="1" dirty="0" err="1">
                <a:solidFill>
                  <a:schemeClr val="tx1"/>
                </a:solidFill>
                <a:latin typeface="Tahoma" charset="0"/>
              </a:rPr>
              <a:t>distruse</a:t>
            </a:r>
            <a:r>
              <a:rPr lang="en-GB" altLang="x-none" sz="2000" b="1" dirty="0">
                <a:solidFill>
                  <a:schemeClr val="tx1"/>
                </a:solidFill>
                <a:latin typeface="Tahoma" charset="0"/>
              </a:rPr>
              <a:t> </a:t>
            </a:r>
            <a:r>
              <a:rPr lang="en-GB" altLang="x-none" sz="2000" b="1" dirty="0" err="1">
                <a:solidFill>
                  <a:schemeClr val="tx1"/>
                </a:solidFill>
                <a:latin typeface="Tahoma" charset="0"/>
              </a:rPr>
              <a:t>în</a:t>
            </a:r>
            <a:r>
              <a:rPr lang="en-GB" altLang="x-none" sz="2000" b="1" dirty="0">
                <a:solidFill>
                  <a:schemeClr val="tx1"/>
                </a:solidFill>
                <a:latin typeface="Tahoma" charset="0"/>
              </a:rPr>
              <a:t> </a:t>
            </a:r>
            <a:r>
              <a:rPr lang="en-GB" altLang="x-none" sz="2000" b="1" dirty="0" err="1">
                <a:solidFill>
                  <a:schemeClr val="tx1"/>
                </a:solidFill>
                <a:latin typeface="Tahoma" charset="0"/>
              </a:rPr>
              <a:t>termen</a:t>
            </a:r>
            <a:r>
              <a:rPr lang="en-GB" altLang="x-none" sz="2000" b="1" dirty="0">
                <a:solidFill>
                  <a:schemeClr val="tx1"/>
                </a:solidFill>
                <a:latin typeface="Tahoma" charset="0"/>
              </a:rPr>
              <a:t> de un an</a:t>
            </a:r>
          </a:p>
          <a:p>
            <a:pPr marL="582612" indent="-571500" algn="ctr" defTabSz="449263" eaLnBrk="1" fontAlgn="base" hangingPunct="1">
              <a:spcBef>
                <a:spcPts val="900"/>
              </a:spcBef>
              <a:spcAft>
                <a:spcPct val="0"/>
              </a:spcAft>
              <a:buSzPct val="100000"/>
              <a:buFontTx/>
              <a:buChar char="-"/>
            </a:pPr>
            <a:r>
              <a:rPr lang="en-GB" altLang="x-none" sz="2000" b="1" dirty="0" err="1">
                <a:solidFill>
                  <a:schemeClr val="tx1"/>
                </a:solidFill>
                <a:latin typeface="Tahoma" charset="0"/>
              </a:rPr>
              <a:t>Costurile</a:t>
            </a:r>
            <a:r>
              <a:rPr lang="en-GB" altLang="x-none" sz="2000" b="1" dirty="0">
                <a:solidFill>
                  <a:schemeClr val="tx1"/>
                </a:solidFill>
                <a:latin typeface="Tahoma" charset="0"/>
              </a:rPr>
              <a:t> </a:t>
            </a:r>
            <a:r>
              <a:rPr lang="en-GB" altLang="x-none" sz="2000" b="1" dirty="0" err="1">
                <a:solidFill>
                  <a:schemeClr val="tx1"/>
                </a:solidFill>
                <a:latin typeface="Tahoma" charset="0"/>
              </a:rPr>
              <a:t>acoperite</a:t>
            </a:r>
            <a:r>
              <a:rPr lang="en-GB" altLang="x-none" sz="2000" b="1" dirty="0">
                <a:solidFill>
                  <a:schemeClr val="tx1"/>
                </a:solidFill>
                <a:latin typeface="Tahoma" charset="0"/>
              </a:rPr>
              <a:t> de RH</a:t>
            </a:r>
            <a:endParaRPr lang="en-GB" altLang="x-none" sz="3400" b="1" dirty="0">
              <a:solidFill>
                <a:srgbClr val="FF0000"/>
              </a:solidFill>
              <a:latin typeface="Tahoma" charset="0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468281" y="1045091"/>
            <a:ext cx="3527655" cy="648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marL="342900" indent="-331788"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defTabSz="449263" eaLnBrk="1" fontAlgn="base" hangingPunct="1">
              <a:spcBef>
                <a:spcPts val="900"/>
              </a:spcBef>
              <a:spcAft>
                <a:spcPct val="0"/>
              </a:spcAft>
              <a:buSzPct val="100000"/>
            </a:pPr>
            <a:r>
              <a:rPr lang="hu-HU" altLang="x-none" sz="3600" b="1" dirty="0" smtClean="0">
                <a:solidFill>
                  <a:srgbClr val="FF0000"/>
                </a:solidFill>
                <a:latin typeface="Tahoma" charset="0"/>
              </a:rPr>
              <a:t>UE </a:t>
            </a:r>
            <a:r>
              <a:rPr lang="hu-HU" altLang="x-none" sz="3600" b="1" dirty="0" smtClean="0">
                <a:solidFill>
                  <a:srgbClr val="FF0000"/>
                </a:solidFill>
                <a:latin typeface="Tahoma" charset="0"/>
              </a:rPr>
              <a:t>608/2013</a:t>
            </a:r>
            <a:r>
              <a:rPr lang="en-GB" altLang="x-none" sz="3600" b="1" dirty="0" smtClean="0">
                <a:solidFill>
                  <a:srgbClr val="FF0000"/>
                </a:solidFill>
                <a:latin typeface="Tahoma" charset="0"/>
              </a:rPr>
              <a:t> </a:t>
            </a:r>
            <a:endParaRPr lang="en-GB" altLang="x-none" sz="3600" b="1" dirty="0">
              <a:solidFill>
                <a:srgbClr val="FF0000"/>
              </a:solidFill>
              <a:latin typeface="Tahoma" charset="0"/>
            </a:endParaRP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4922818" y="1051721"/>
            <a:ext cx="3927495" cy="12025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marL="342900" indent="-331788"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defTabSz="449263" eaLnBrk="1" fontAlgn="base" hangingPunct="1">
              <a:spcBef>
                <a:spcPts val="900"/>
              </a:spcBef>
              <a:spcAft>
                <a:spcPct val="0"/>
              </a:spcAft>
              <a:buSzPct val="100000"/>
            </a:pPr>
            <a:r>
              <a:rPr lang="ro-MD" altLang="x-none" sz="3600" b="1" smtClean="0">
                <a:solidFill>
                  <a:srgbClr val="FF0000"/>
                </a:solidFill>
                <a:latin typeface="Tahoma" charset="0"/>
              </a:rPr>
              <a:t>Asigurarea respectării</a:t>
            </a:r>
            <a:endParaRPr lang="en-GB" altLang="x-none" sz="3600" b="1" dirty="0">
              <a:solidFill>
                <a:srgbClr val="FF0000"/>
              </a:solidFill>
              <a:latin typeface="Tahoma" charset="0"/>
            </a:endParaRP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4716016" y="2276873"/>
            <a:ext cx="4134297" cy="3210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marL="342900" indent="-331788"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582612" indent="-571500" algn="ctr" defTabSz="449263" eaLnBrk="1" fontAlgn="base" hangingPunct="1">
              <a:spcBef>
                <a:spcPts val="900"/>
              </a:spcBef>
              <a:spcAft>
                <a:spcPct val="0"/>
              </a:spcAft>
              <a:buSzPct val="100000"/>
              <a:buFontTx/>
              <a:buChar char="-"/>
            </a:pPr>
            <a:r>
              <a:rPr lang="en-GB" altLang="x-none" sz="2000" b="1" dirty="0" err="1">
                <a:solidFill>
                  <a:schemeClr val="tx1"/>
                </a:solidFill>
                <a:latin typeface="Tahoma" charset="0"/>
              </a:rPr>
              <a:t>Procedura</a:t>
            </a:r>
            <a:r>
              <a:rPr lang="en-GB" altLang="x-none" sz="2000" b="1" dirty="0">
                <a:solidFill>
                  <a:schemeClr val="tx1"/>
                </a:solidFill>
                <a:latin typeface="Tahoma" charset="0"/>
              </a:rPr>
              <a:t> de </a:t>
            </a:r>
            <a:r>
              <a:rPr lang="en-GB" altLang="x-none" sz="2000" b="1" dirty="0" err="1">
                <a:solidFill>
                  <a:schemeClr val="tx1"/>
                </a:solidFill>
                <a:latin typeface="Tahoma" charset="0"/>
              </a:rPr>
              <a:t>pregătire</a:t>
            </a:r>
            <a:r>
              <a:rPr lang="en-GB" altLang="x-none" sz="2000" b="1" dirty="0">
                <a:solidFill>
                  <a:schemeClr val="tx1"/>
                </a:solidFill>
                <a:latin typeface="Tahoma" charset="0"/>
              </a:rPr>
              <a:t> </a:t>
            </a:r>
            <a:r>
              <a:rPr lang="en-GB" altLang="x-none" sz="2000" b="1" dirty="0" err="1">
                <a:solidFill>
                  <a:schemeClr val="tx1"/>
                </a:solidFill>
                <a:latin typeface="Tahoma" charset="0"/>
              </a:rPr>
              <a:t>va</a:t>
            </a:r>
            <a:r>
              <a:rPr lang="en-GB" altLang="x-none" sz="2000" b="1" dirty="0">
                <a:solidFill>
                  <a:schemeClr val="tx1"/>
                </a:solidFill>
                <a:latin typeface="Tahoma" charset="0"/>
              </a:rPr>
              <a:t> fi </a:t>
            </a:r>
            <a:r>
              <a:rPr lang="en-GB" altLang="x-none" sz="2000" b="1" dirty="0" err="1">
                <a:solidFill>
                  <a:schemeClr val="tx1"/>
                </a:solidFill>
                <a:latin typeface="Tahoma" charset="0"/>
              </a:rPr>
              <a:t>terminată</a:t>
            </a:r>
            <a:r>
              <a:rPr lang="en-GB" altLang="x-none" sz="2000" b="1" dirty="0">
                <a:solidFill>
                  <a:schemeClr val="tx1"/>
                </a:solidFill>
                <a:latin typeface="Tahoma" charset="0"/>
              </a:rPr>
              <a:t> </a:t>
            </a:r>
            <a:r>
              <a:rPr lang="en-GB" altLang="x-none" sz="2000" b="1" dirty="0" err="1">
                <a:solidFill>
                  <a:schemeClr val="tx1"/>
                </a:solidFill>
                <a:latin typeface="Tahoma" charset="0"/>
              </a:rPr>
              <a:t>în</a:t>
            </a:r>
            <a:r>
              <a:rPr lang="en-GB" altLang="x-none" sz="2000" b="1" dirty="0">
                <a:solidFill>
                  <a:schemeClr val="tx1"/>
                </a:solidFill>
                <a:latin typeface="Tahoma" charset="0"/>
              </a:rPr>
              <a:t> </a:t>
            </a:r>
            <a:r>
              <a:rPr lang="en-GB" altLang="x-none" sz="2000" b="1" dirty="0" err="1">
                <a:solidFill>
                  <a:schemeClr val="tx1"/>
                </a:solidFill>
                <a:latin typeface="Tahoma" charset="0"/>
              </a:rPr>
              <a:t>termen</a:t>
            </a:r>
            <a:r>
              <a:rPr lang="en-GB" altLang="x-none" sz="2000" b="1" dirty="0">
                <a:solidFill>
                  <a:schemeClr val="tx1"/>
                </a:solidFill>
                <a:latin typeface="Tahoma" charset="0"/>
              </a:rPr>
              <a:t> de 1 </a:t>
            </a:r>
            <a:r>
              <a:rPr lang="en-GB" altLang="x-none" sz="2000" b="1" dirty="0" err="1">
                <a:solidFill>
                  <a:schemeClr val="tx1"/>
                </a:solidFill>
                <a:latin typeface="Tahoma" charset="0"/>
              </a:rPr>
              <a:t>zi</a:t>
            </a:r>
            <a:r>
              <a:rPr lang="en-GB" altLang="x-none" sz="2000" b="1" dirty="0">
                <a:solidFill>
                  <a:schemeClr val="tx1"/>
                </a:solidFill>
                <a:latin typeface="Tahoma" charset="0"/>
              </a:rPr>
              <a:t> (</a:t>
            </a:r>
            <a:r>
              <a:rPr lang="en-GB" altLang="x-none" sz="2000" b="1" dirty="0" err="1">
                <a:solidFill>
                  <a:schemeClr val="tx1"/>
                </a:solidFill>
                <a:latin typeface="Tahoma" charset="0"/>
              </a:rPr>
              <a:t>făcut</a:t>
            </a:r>
            <a:r>
              <a:rPr lang="en-GB" altLang="x-none" sz="2000" b="1" dirty="0">
                <a:solidFill>
                  <a:schemeClr val="tx1"/>
                </a:solidFill>
                <a:latin typeface="Tahoma" charset="0"/>
              </a:rPr>
              <a:t>?)</a:t>
            </a:r>
          </a:p>
          <a:p>
            <a:pPr marL="582612" indent="-571500" algn="ctr" defTabSz="449263" eaLnBrk="1" fontAlgn="base" hangingPunct="1">
              <a:spcBef>
                <a:spcPts val="900"/>
              </a:spcBef>
              <a:spcAft>
                <a:spcPct val="0"/>
              </a:spcAft>
              <a:buSzPct val="100000"/>
              <a:buFontTx/>
              <a:buChar char="-"/>
            </a:pPr>
            <a:r>
              <a:rPr lang="en-GB" altLang="x-none" sz="2000" b="1" dirty="0">
                <a:solidFill>
                  <a:schemeClr val="tx1"/>
                </a:solidFill>
                <a:latin typeface="Tahoma" charset="0"/>
              </a:rPr>
              <a:t>Mai </a:t>
            </a:r>
            <a:r>
              <a:rPr lang="en-GB" altLang="x-none" sz="2000" b="1" dirty="0" err="1">
                <a:solidFill>
                  <a:schemeClr val="tx1"/>
                </a:solidFill>
                <a:latin typeface="Tahoma" charset="0"/>
              </a:rPr>
              <a:t>multe</a:t>
            </a:r>
            <a:r>
              <a:rPr lang="en-GB" altLang="x-none" sz="2000" b="1" dirty="0">
                <a:solidFill>
                  <a:schemeClr val="tx1"/>
                </a:solidFill>
                <a:latin typeface="Tahoma" charset="0"/>
              </a:rPr>
              <a:t> </a:t>
            </a:r>
            <a:r>
              <a:rPr lang="en-GB" altLang="x-none" sz="2000" b="1" dirty="0" err="1">
                <a:solidFill>
                  <a:schemeClr val="tx1"/>
                </a:solidFill>
                <a:latin typeface="Tahoma" charset="0"/>
              </a:rPr>
              <a:t>părți</a:t>
            </a:r>
            <a:r>
              <a:rPr lang="en-GB" altLang="x-none" sz="2000" b="1" dirty="0">
                <a:solidFill>
                  <a:schemeClr val="tx1"/>
                </a:solidFill>
                <a:latin typeface="Tahoma" charset="0"/>
              </a:rPr>
              <a:t> </a:t>
            </a:r>
            <a:r>
              <a:rPr lang="en-GB" altLang="x-none" sz="2000" b="1" dirty="0" err="1">
                <a:solidFill>
                  <a:schemeClr val="tx1"/>
                </a:solidFill>
                <a:latin typeface="Tahoma" charset="0"/>
              </a:rPr>
              <a:t>interesate</a:t>
            </a:r>
            <a:r>
              <a:rPr lang="en-GB" altLang="x-none" sz="2000" b="1" dirty="0">
                <a:solidFill>
                  <a:schemeClr val="tx1"/>
                </a:solidFill>
                <a:latin typeface="Tahoma" charset="0"/>
              </a:rPr>
              <a:t> </a:t>
            </a:r>
            <a:r>
              <a:rPr lang="en-GB" altLang="x-none" sz="2000" b="1" dirty="0" err="1">
                <a:solidFill>
                  <a:schemeClr val="tx1"/>
                </a:solidFill>
                <a:latin typeface="Tahoma" charset="0"/>
              </a:rPr>
              <a:t>sunt</a:t>
            </a:r>
            <a:r>
              <a:rPr lang="en-GB" altLang="x-none" sz="2000" b="1" dirty="0">
                <a:solidFill>
                  <a:schemeClr val="tx1"/>
                </a:solidFill>
                <a:latin typeface="Tahoma" charset="0"/>
              </a:rPr>
              <a:t> implicate</a:t>
            </a:r>
          </a:p>
          <a:p>
            <a:pPr marL="582612" indent="-571500" algn="ctr" defTabSz="449263" eaLnBrk="1" fontAlgn="base" hangingPunct="1">
              <a:spcBef>
                <a:spcPts val="900"/>
              </a:spcBef>
              <a:spcAft>
                <a:spcPct val="0"/>
              </a:spcAft>
              <a:buSzPct val="100000"/>
              <a:buFontTx/>
              <a:buChar char="-"/>
            </a:pPr>
            <a:r>
              <a:rPr lang="en-GB" altLang="x-none" sz="2000" b="1" dirty="0" err="1">
                <a:solidFill>
                  <a:schemeClr val="tx1"/>
                </a:solidFill>
                <a:latin typeface="Tahoma" charset="0"/>
              </a:rPr>
              <a:t>Mărfurile</a:t>
            </a:r>
            <a:r>
              <a:rPr lang="en-GB" altLang="x-none" sz="2000" b="1" dirty="0">
                <a:solidFill>
                  <a:schemeClr val="tx1"/>
                </a:solidFill>
                <a:latin typeface="Tahoma" charset="0"/>
              </a:rPr>
              <a:t> </a:t>
            </a:r>
            <a:r>
              <a:rPr lang="en-GB" altLang="x-none" sz="2000" b="1" dirty="0" err="1">
                <a:solidFill>
                  <a:schemeClr val="tx1"/>
                </a:solidFill>
                <a:latin typeface="Tahoma" charset="0"/>
              </a:rPr>
              <a:t>vor</a:t>
            </a:r>
            <a:r>
              <a:rPr lang="en-GB" altLang="x-none" sz="2000" b="1" dirty="0">
                <a:solidFill>
                  <a:schemeClr val="tx1"/>
                </a:solidFill>
                <a:latin typeface="Tahoma" charset="0"/>
              </a:rPr>
              <a:t> fi </a:t>
            </a:r>
            <a:r>
              <a:rPr lang="en-GB" altLang="x-none" sz="2000" b="1" dirty="0" err="1">
                <a:solidFill>
                  <a:schemeClr val="tx1"/>
                </a:solidFill>
                <a:latin typeface="Tahoma" charset="0"/>
              </a:rPr>
              <a:t>distruse</a:t>
            </a:r>
            <a:r>
              <a:rPr lang="en-GB" altLang="x-none" sz="2000" b="1" dirty="0">
                <a:solidFill>
                  <a:schemeClr val="tx1"/>
                </a:solidFill>
                <a:latin typeface="Tahoma" charset="0"/>
              </a:rPr>
              <a:t> la </a:t>
            </a:r>
            <a:r>
              <a:rPr lang="en-GB" altLang="x-none" sz="2000" b="1" dirty="0" err="1">
                <a:solidFill>
                  <a:schemeClr val="tx1"/>
                </a:solidFill>
                <a:latin typeface="Tahoma" charset="0"/>
              </a:rPr>
              <a:t>sfârșitul</a:t>
            </a:r>
            <a:r>
              <a:rPr lang="en-GB" altLang="x-none" sz="2000" b="1" dirty="0">
                <a:solidFill>
                  <a:schemeClr val="tx1"/>
                </a:solidFill>
                <a:latin typeface="Tahoma" charset="0"/>
              </a:rPr>
              <a:t> </a:t>
            </a:r>
            <a:r>
              <a:rPr lang="en-GB" altLang="x-none" sz="2000" b="1" dirty="0" err="1" smtClean="0">
                <a:solidFill>
                  <a:schemeClr val="tx1"/>
                </a:solidFill>
                <a:latin typeface="Tahoma" charset="0"/>
              </a:rPr>
              <a:t>procedurii</a:t>
            </a:r>
            <a:endParaRPr lang="ro-MD" altLang="x-none" sz="2000" b="1" dirty="0" smtClean="0">
              <a:solidFill>
                <a:schemeClr val="tx1"/>
              </a:solidFill>
              <a:latin typeface="Tahoma" charset="0"/>
            </a:endParaRPr>
          </a:p>
          <a:p>
            <a:pPr marL="582612" indent="-571500" defTabSz="449263" eaLnBrk="1" fontAlgn="base" hangingPunct="1">
              <a:spcBef>
                <a:spcPts val="900"/>
              </a:spcBef>
              <a:spcAft>
                <a:spcPct val="0"/>
              </a:spcAft>
              <a:buSzPct val="100000"/>
              <a:buFontTx/>
              <a:buChar char="-"/>
            </a:pPr>
            <a:r>
              <a:rPr lang="en-GB" altLang="x-none" sz="2000" b="1" dirty="0" err="1" smtClean="0">
                <a:solidFill>
                  <a:schemeClr val="tx1"/>
                </a:solidFill>
                <a:latin typeface="Tahoma" charset="0"/>
              </a:rPr>
              <a:t>Costurile</a:t>
            </a:r>
            <a:r>
              <a:rPr lang="en-GB" altLang="x-none" sz="2000" b="1" dirty="0" smtClean="0">
                <a:solidFill>
                  <a:schemeClr val="tx1"/>
                </a:solidFill>
                <a:latin typeface="Tahoma" charset="0"/>
              </a:rPr>
              <a:t> </a:t>
            </a:r>
            <a:r>
              <a:rPr lang="en-GB" altLang="x-none" sz="2000" b="1" dirty="0" err="1">
                <a:solidFill>
                  <a:schemeClr val="tx1"/>
                </a:solidFill>
                <a:latin typeface="Tahoma" charset="0"/>
              </a:rPr>
              <a:t>acoperite</a:t>
            </a:r>
            <a:r>
              <a:rPr lang="en-GB" altLang="x-none" sz="2000" b="1" dirty="0">
                <a:solidFill>
                  <a:schemeClr val="tx1"/>
                </a:solidFill>
                <a:latin typeface="Tahoma" charset="0"/>
              </a:rPr>
              <a:t> de </a:t>
            </a:r>
            <a:r>
              <a:rPr lang="ro-MD" altLang="x-none" sz="2000" b="1" dirty="0" smtClean="0">
                <a:solidFill>
                  <a:schemeClr val="tx1"/>
                </a:solidFill>
                <a:latin typeface="Tahoma" charset="0"/>
              </a:rPr>
              <a:t>Guvern.</a:t>
            </a:r>
            <a:endParaRPr lang="en-GB" altLang="x-none" sz="3400" b="1" dirty="0">
              <a:solidFill>
                <a:srgbClr val="FF0000"/>
              </a:solidFill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840329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1"/>
          <p:cNvSpPr>
            <a:spLocks noChangeArrowheads="1"/>
          </p:cNvSpPr>
          <p:nvPr/>
        </p:nvSpPr>
        <p:spPr bwMode="auto">
          <a:xfrm>
            <a:off x="765880" y="2852936"/>
            <a:ext cx="8353425" cy="648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hu-HU" sz="3600" b="1" dirty="0">
                <a:solidFill>
                  <a:srgbClr val="198A8A"/>
                </a:solidFill>
                <a:cs typeface="Tahoma" charset="0"/>
              </a:rPr>
              <a:t>VĂ MULȚUMIM PENTRU ATENȚIE!</a:t>
            </a:r>
            <a:endParaRPr lang="hu-HU" sz="3600" b="1" dirty="0">
              <a:solidFill>
                <a:srgbClr val="198A8A"/>
              </a:solidFill>
              <a:cs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807313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/>
          <a:p>
            <a:r>
              <a:rPr lang="ro-RO" sz="4000" dirty="0" smtClean="0">
                <a:solidFill>
                  <a:schemeClr val="accent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o-RO" sz="4000" dirty="0" smtClean="0">
                <a:solidFill>
                  <a:schemeClr val="accent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o-RO" sz="3400" dirty="0" smtClean="0">
                <a:solidFill>
                  <a:schemeClr val="accent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Respectarea </a:t>
            </a:r>
            <a:r>
              <a:rPr lang="ro-RO" sz="3400" dirty="0">
                <a:solidFill>
                  <a:schemeClr val="accent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DPI de către Serviciul Vamal</a:t>
            </a:r>
            <a:endParaRPr lang="en-GB" sz="3400" dirty="0">
              <a:solidFill>
                <a:schemeClr val="accent2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51520" y="1052735"/>
            <a:ext cx="8640960" cy="5668739"/>
          </a:xfrm>
        </p:spPr>
        <p:txBody>
          <a:bodyPr>
            <a:normAutofit/>
          </a:bodyPr>
          <a:lstStyle/>
          <a:p>
            <a:endParaRPr lang="hu-HU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vi-VN" sz="3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 </a:t>
            </a:r>
            <a:r>
              <a:rPr lang="vi-VN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cerere (AFA) </a:t>
            </a:r>
            <a:r>
              <a:rPr lang="ro-RO" sz="3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sau</a:t>
            </a:r>
            <a:r>
              <a:rPr lang="vi-VN" sz="3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vi-VN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ex-oficial</a:t>
            </a:r>
          </a:p>
          <a:p>
            <a:r>
              <a:rPr lang="vi-VN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Bunuri suspectate de a încalca drepturile de proprietate intelectuală (în conformitate cu articolul 2 punctul 1 din Regulament)</a:t>
            </a:r>
          </a:p>
          <a:p>
            <a:r>
              <a:rPr lang="vi-VN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Mărfuri supuse supravegherii vamale sau control vamal (pe teritoriul vamal al UE)</a:t>
            </a:r>
            <a:endParaRPr lang="en-GB" sz="36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9A140-56F3-4FE6-9B42-B6FACC1B9EA6}" type="slidenum">
              <a:rPr lang="hu-HU" smtClean="0"/>
              <a:pPr/>
              <a:t>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7153043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51520" y="1052736"/>
            <a:ext cx="8640960" cy="532859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u-H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r>
              <a:rPr lang="ro-RO" sz="3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</a:t>
            </a:r>
            <a:r>
              <a:rPr lang="vi-VN" sz="3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xcepţii</a:t>
            </a:r>
            <a:r>
              <a:rPr lang="vi-VN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  <a:p>
            <a:pPr lvl="1"/>
            <a:endParaRPr lang="vi-VN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/>
            <a:r>
              <a:rPr lang="ro-RO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</a:t>
            </a:r>
            <a:r>
              <a:rPr lang="vi-VN" sz="3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epăși</a:t>
            </a:r>
            <a:r>
              <a:rPr lang="ro-RO" sz="3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ri</a:t>
            </a:r>
            <a:endParaRPr lang="vi-VN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/>
            <a:r>
              <a:rPr lang="vi-VN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Importul paralel</a:t>
            </a:r>
          </a:p>
          <a:p>
            <a:pPr lvl="1"/>
            <a:r>
              <a:rPr lang="vi-VN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Bunuri conținute în bagajele personale ale călătorilor (cu caracter necomercial)</a:t>
            </a:r>
            <a:endParaRPr lang="en-GB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9A140-56F3-4FE6-9B42-B6FACC1B9EA6}" type="slidenum">
              <a:rPr lang="hu-HU" smtClean="0"/>
              <a:pPr/>
              <a:t>5</a:t>
            </a:fld>
            <a:endParaRPr lang="hu-HU"/>
          </a:p>
        </p:txBody>
      </p:sp>
      <p:sp>
        <p:nvSpPr>
          <p:cNvPr id="5" name="Cím 1"/>
          <p:cNvSpPr txBox="1">
            <a:spLocks/>
          </p:cNvSpPr>
          <p:nvPr/>
        </p:nvSpPr>
        <p:spPr>
          <a:xfrm>
            <a:off x="609600" y="341040"/>
            <a:ext cx="8229600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o-RO" sz="3400" dirty="0">
                <a:solidFill>
                  <a:schemeClr val="accent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Respectarea DPI de către Serviciul Vamal</a:t>
            </a:r>
            <a:endParaRPr lang="en-GB" sz="3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413588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/>
          <a:p>
            <a:r>
              <a:rPr lang="ro-RO" sz="4000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Schimbări majore</a:t>
            </a:r>
            <a:endParaRPr lang="en-GB" sz="4000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07504" y="1052736"/>
            <a:ext cx="8928992" cy="5400600"/>
          </a:xfrm>
        </p:spPr>
        <p:txBody>
          <a:bodyPr>
            <a:normAutofit fontScale="77500" lnSpcReduction="20000"/>
          </a:bodyPr>
          <a:lstStyle/>
          <a:p>
            <a:r>
              <a:rPr lang="vi-VN" sz="4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Proceduri </a:t>
            </a:r>
            <a:r>
              <a:rPr lang="vi-VN" sz="4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mai scurte</a:t>
            </a:r>
          </a:p>
          <a:p>
            <a:endParaRPr lang="vi-VN" sz="4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vi-VN" sz="4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Distrugerea: parte a procedurii obișnuite (obligatorie)</a:t>
            </a:r>
          </a:p>
          <a:p>
            <a:pPr marL="0" indent="0">
              <a:buNone/>
            </a:pPr>
            <a:r>
              <a:rPr lang="ro-RO" sz="4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</a:t>
            </a:r>
            <a:r>
              <a:rPr lang="vi-VN" sz="4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Cu consimțământul </a:t>
            </a:r>
            <a:r>
              <a:rPr lang="vi-VN" sz="4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părților relevante</a:t>
            </a:r>
          </a:p>
          <a:p>
            <a:endParaRPr lang="vi-VN" sz="4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vi-VN" sz="4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Nu este necesar să se determine încălcarea drepturilor de proprietate intelectuală în temeiul legislației naționale</a:t>
            </a:r>
            <a:endParaRPr lang="en-GB" sz="46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9A140-56F3-4FE6-9B42-B6FACC1B9EA6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2334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07504" y="1052736"/>
            <a:ext cx="8928992" cy="54006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vi-VN" sz="3800" dirty="0" smtClean="0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Procedura </a:t>
            </a:r>
            <a:r>
              <a:rPr lang="vi-VN" sz="3800" dirty="0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specială pentru transporturile mici</a:t>
            </a:r>
          </a:p>
          <a:p>
            <a:pPr>
              <a:buFont typeface="Wingdings" panose="05000000000000000000" pitchFamily="2" charset="2"/>
              <a:buChar char="Ø"/>
            </a:pPr>
            <a:endParaRPr lang="vi-VN" sz="3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buFontTx/>
              <a:buChar char="-"/>
            </a:pPr>
            <a:r>
              <a:rPr lang="vi-VN" sz="3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Expedieri </a:t>
            </a:r>
            <a:r>
              <a:rPr lang="vi-VN" sz="3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poștale sau exprese de </a:t>
            </a:r>
            <a:r>
              <a:rPr lang="vi-VN" sz="3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curierat</a:t>
            </a:r>
            <a:endParaRPr lang="ro-RO" sz="3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buFontTx/>
              <a:buChar char="-"/>
            </a:pPr>
            <a:r>
              <a:rPr lang="vi-VN" sz="3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 </a:t>
            </a:r>
            <a:r>
              <a:rPr lang="vi-VN" sz="3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unități sau </a:t>
            </a:r>
            <a:r>
              <a:rPr lang="vi-VN" sz="3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mai </a:t>
            </a:r>
            <a:r>
              <a:rPr lang="vi-VN" sz="3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puțin de 2 </a:t>
            </a:r>
            <a:r>
              <a:rPr lang="vi-VN" sz="3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kg</a:t>
            </a:r>
            <a:endParaRPr lang="ro-RO" sz="3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buFontTx/>
              <a:buChar char="-"/>
            </a:pPr>
            <a:r>
              <a:rPr lang="vi-VN" sz="3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Distrugere</a:t>
            </a:r>
            <a:r>
              <a:rPr lang="vi-VN" sz="3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la cerere (în </a:t>
            </a:r>
            <a:r>
              <a:rPr lang="vi-VN" sz="3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AFA)</a:t>
            </a:r>
            <a:endParaRPr lang="ro-RO" sz="3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buFontTx/>
              <a:buChar char="-"/>
            </a:pPr>
            <a:r>
              <a:rPr lang="vi-VN" sz="3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Excepție</a:t>
            </a:r>
            <a:r>
              <a:rPr lang="vi-VN" sz="3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bunuri perisabile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vi-VN" sz="3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Reducerea sarcinii administrative și a costurilor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vi-VN" sz="3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Creșterea eficienței</a:t>
            </a:r>
            <a:endParaRPr lang="en-GB" sz="3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9A140-56F3-4FE6-9B42-B6FACC1B9EA6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Cím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o-RO" sz="4000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Schimbări majore</a:t>
            </a:r>
            <a:endParaRPr lang="en-GB" sz="4000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708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/>
          <a:p>
            <a:r>
              <a:rPr lang="ro-RO" sz="4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Cererea de acțiune </a:t>
            </a:r>
            <a:r>
              <a:rPr lang="en-GB" sz="4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(AFA)</a:t>
            </a:r>
            <a:endParaRPr lang="en-GB" sz="4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51520" y="1124744"/>
            <a:ext cx="8640960" cy="5328592"/>
          </a:xfrm>
        </p:spPr>
        <p:txBody>
          <a:bodyPr>
            <a:normAutofit lnSpcReduction="10000"/>
          </a:bodyPr>
          <a:lstStyle/>
          <a:p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Formulare 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stabilite în Regulamentul de punere în aplicare (UE) nr. 1352/2013 (cerere și cerere de prelungire)</a:t>
            </a:r>
          </a:p>
          <a:p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Uniunea / aplicația națională</a:t>
            </a:r>
          </a:p>
          <a:p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Dreptul de depunere (persoane și entități)</a:t>
            </a:r>
          </a:p>
          <a:p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Depunerea la un departament vamal desemnat</a:t>
            </a:r>
          </a:p>
          <a:p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În termen de 30 de zile lucrătoare</a:t>
            </a:r>
          </a:p>
          <a:p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Valabilitate max. 1 an</a:t>
            </a:r>
          </a:p>
          <a:p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Gratuit</a:t>
            </a:r>
          </a:p>
          <a:p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Conține toate datele și angajamentele relevante</a:t>
            </a:r>
            <a:endParaRPr lang="en-GB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9A140-56F3-4FE6-9B42-B6FACC1B9EA6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063966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Autofit/>
          </a:bodyPr>
          <a:lstStyle/>
          <a:p>
            <a:r>
              <a:rPr lang="hu-HU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Procedură</a:t>
            </a:r>
            <a:endParaRPr lang="hu-HU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Átellenes sarkain kerekített téglalap 4"/>
          <p:cNvSpPr/>
          <p:nvPr/>
        </p:nvSpPr>
        <p:spPr>
          <a:xfrm>
            <a:off x="1979712" y="1268761"/>
            <a:ext cx="1512168" cy="1580092"/>
          </a:xfrm>
          <a:prstGeom prst="round2Diag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vi-VN" sz="11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Suspendarea </a:t>
            </a:r>
            <a:r>
              <a:rPr lang="vi-VN" sz="11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eliberării / reținerii de bunuri</a:t>
            </a:r>
            <a:endParaRPr lang="en-GB" sz="1100" dirty="0" smtClean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hu-HU" sz="3200" dirty="0" smtClean="0">
                <a:solidFill>
                  <a:srgbClr val="FF0000"/>
                </a:solidFill>
                <a:effectLst/>
                <a:ea typeface="Calibri"/>
                <a:cs typeface="Times New Roman"/>
                <a:sym typeface="Wingdings 2"/>
              </a:rPr>
              <a:t></a:t>
            </a:r>
            <a:endParaRPr lang="hu-HU" sz="1400" dirty="0">
              <a:effectLst/>
              <a:ea typeface="Calibri"/>
              <a:cs typeface="Times New Roman"/>
            </a:endParaRPr>
          </a:p>
        </p:txBody>
      </p:sp>
      <p:sp>
        <p:nvSpPr>
          <p:cNvPr id="6" name="Átellenes sarkain kerekített téglalap 5"/>
          <p:cNvSpPr/>
          <p:nvPr/>
        </p:nvSpPr>
        <p:spPr>
          <a:xfrm>
            <a:off x="3815331" y="1268761"/>
            <a:ext cx="1512168" cy="1580091"/>
          </a:xfrm>
          <a:prstGeom prst="round2Diag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endParaRPr lang="ro-RO" sz="14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14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Notificarea</a:t>
            </a:r>
            <a:r>
              <a:rPr lang="pt-BR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pt-BR" sz="14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declarantului</a:t>
            </a:r>
            <a:r>
              <a:rPr lang="pt-BR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pt-BR" sz="14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sau</a:t>
            </a:r>
            <a:r>
              <a:rPr lang="pt-BR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pt-BR" sz="14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titularului</a:t>
            </a:r>
            <a:r>
              <a:rPr lang="pt-BR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u-HU" sz="3200" dirty="0" smtClean="0">
                <a:solidFill>
                  <a:srgbClr val="0070C0"/>
                </a:solidFill>
                <a:effectLst/>
                <a:ea typeface="Calibri"/>
                <a:cs typeface="Times New Roman"/>
                <a:sym typeface="Webdings"/>
              </a:rPr>
              <a:t></a:t>
            </a:r>
            <a:endParaRPr lang="hu-HU" sz="1100" dirty="0">
              <a:effectLst/>
              <a:ea typeface="Calibri"/>
              <a:cs typeface="Times New Roman"/>
            </a:endParaRPr>
          </a:p>
        </p:txBody>
      </p:sp>
      <p:sp>
        <p:nvSpPr>
          <p:cNvPr id="7" name="Átellenes sarkain kerekített téglalap 6"/>
          <p:cNvSpPr/>
          <p:nvPr/>
        </p:nvSpPr>
        <p:spPr>
          <a:xfrm>
            <a:off x="155825" y="1666476"/>
            <a:ext cx="1535856" cy="1182376"/>
          </a:xfrm>
          <a:prstGeom prst="round2Diag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o-RO" sz="1200" b="1" dirty="0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Suspiciune în timpul controlului vamal</a:t>
            </a:r>
            <a:endParaRPr lang="en-GB" sz="1200" dirty="0" smtClean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GB" sz="1400" dirty="0" smtClean="0">
                <a:effectLst/>
                <a:ea typeface="Calibri"/>
                <a:cs typeface="Times New Roman"/>
                <a:sym typeface="Webdings"/>
              </a:rPr>
              <a:t></a:t>
            </a:r>
            <a:endParaRPr lang="en-GB" sz="1400" dirty="0">
              <a:effectLst/>
              <a:ea typeface="Calibri"/>
              <a:cs typeface="Times New Roman"/>
            </a:endParaRPr>
          </a:p>
        </p:txBody>
      </p:sp>
      <p:sp>
        <p:nvSpPr>
          <p:cNvPr id="9" name="Átellenes sarkain kerekített téglalap 8"/>
          <p:cNvSpPr/>
          <p:nvPr/>
        </p:nvSpPr>
        <p:spPr>
          <a:xfrm>
            <a:off x="5868145" y="1711865"/>
            <a:ext cx="1512168" cy="1136987"/>
          </a:xfrm>
          <a:prstGeom prst="round2Diag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1100" b="1" dirty="0" err="1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Eliberearea</a:t>
            </a:r>
            <a:r>
              <a:rPr lang="hu-HU" sz="1100" b="1" dirty="0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u-HU" sz="1100" b="1" dirty="0" err="1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mărfurilor</a:t>
            </a:r>
            <a:endParaRPr lang="hu-HU" sz="11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hu-HU" sz="4000" dirty="0">
                <a:solidFill>
                  <a:srgbClr val="00B050"/>
                </a:solidFill>
                <a:effectLst/>
                <a:ea typeface="Calibri"/>
                <a:cs typeface="Times New Roman"/>
                <a:sym typeface="Wingdings"/>
              </a:rPr>
              <a:t></a:t>
            </a:r>
            <a:endParaRPr lang="hu-HU" sz="1200" dirty="0">
              <a:effectLst/>
              <a:ea typeface="Calibri"/>
              <a:cs typeface="Times New Roman"/>
            </a:endParaRPr>
          </a:p>
        </p:txBody>
      </p:sp>
      <p:sp>
        <p:nvSpPr>
          <p:cNvPr id="10" name="Átellenes sarkain kerekített téglalap 9"/>
          <p:cNvSpPr/>
          <p:nvPr/>
        </p:nvSpPr>
        <p:spPr>
          <a:xfrm>
            <a:off x="7668344" y="1686606"/>
            <a:ext cx="1357445" cy="1162246"/>
          </a:xfrm>
          <a:prstGeom prst="round2Diag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</a:pPr>
            <a:r>
              <a:rPr lang="hu-HU" sz="11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Continuarea</a:t>
            </a:r>
            <a:r>
              <a:rPr lang="hu-HU" sz="11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u-HU" sz="11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procedurii</a:t>
            </a:r>
            <a:r>
              <a:rPr lang="hu-HU" sz="11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u-HU" sz="11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vamale</a:t>
            </a:r>
            <a:endParaRPr lang="hu-HU" sz="11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hu-HU" sz="3600" dirty="0" smtClean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/>
              </a:rPr>
              <a:t></a:t>
            </a:r>
            <a:endParaRPr lang="hu-HU" sz="3600" dirty="0">
              <a:solidFill>
                <a:srgbClr val="00B05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Átellenes sarkain kerekített téglalap 12"/>
          <p:cNvSpPr/>
          <p:nvPr/>
        </p:nvSpPr>
        <p:spPr>
          <a:xfrm>
            <a:off x="154197" y="3300698"/>
            <a:ext cx="1535856" cy="972981"/>
          </a:xfrm>
          <a:prstGeom prst="round2Diag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1100" b="1" dirty="0" err="1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Continuare</a:t>
            </a:r>
            <a:r>
              <a:rPr lang="hu-HU" sz="1100" b="1" dirty="0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u-HU" sz="1100" b="1" dirty="0" err="1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procedurii</a:t>
            </a:r>
            <a:r>
              <a:rPr lang="hu-HU" sz="1100" b="1" dirty="0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u-HU" sz="1100" b="1" dirty="0" err="1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vamale</a:t>
            </a:r>
            <a:endParaRPr lang="hu-HU" sz="11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hu-HU" sz="3600" dirty="0">
                <a:solidFill>
                  <a:srgbClr val="00B050"/>
                </a:solidFill>
                <a:effectLst/>
                <a:ea typeface="Calibri"/>
                <a:cs typeface="Times New Roman"/>
                <a:sym typeface="Wingdings"/>
              </a:rPr>
              <a:t></a:t>
            </a:r>
            <a:endParaRPr lang="hu-HU" sz="1100" dirty="0">
              <a:effectLst/>
              <a:ea typeface="Calibri"/>
              <a:cs typeface="Times New Roman"/>
            </a:endParaRPr>
          </a:p>
        </p:txBody>
      </p:sp>
      <p:sp>
        <p:nvSpPr>
          <p:cNvPr id="14" name="Átellenes sarkain kerekített téglalap 13"/>
          <p:cNvSpPr/>
          <p:nvPr/>
        </p:nvSpPr>
        <p:spPr>
          <a:xfrm>
            <a:off x="5868145" y="3210689"/>
            <a:ext cx="1512168" cy="1062990"/>
          </a:xfrm>
          <a:prstGeom prst="round2Diag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1400" b="1" dirty="0" err="1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Distrugere</a:t>
            </a:r>
            <a:endParaRPr lang="hu-HU" sz="14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hu-HU" sz="3600" dirty="0">
                <a:solidFill>
                  <a:srgbClr val="FF0000"/>
                </a:solidFill>
                <a:effectLst/>
                <a:ea typeface="Calibri"/>
                <a:cs typeface="Times New Roman"/>
                <a:sym typeface="Wingdings"/>
              </a:rPr>
              <a:t></a:t>
            </a:r>
            <a:endParaRPr lang="hu-HU" sz="1100" dirty="0">
              <a:effectLst/>
              <a:ea typeface="Calibri"/>
              <a:cs typeface="Times New Roman"/>
            </a:endParaRPr>
          </a:p>
        </p:txBody>
      </p:sp>
      <p:sp>
        <p:nvSpPr>
          <p:cNvPr id="15" name="Átellenes sarkain kerekített téglalap 14"/>
          <p:cNvSpPr/>
          <p:nvPr/>
        </p:nvSpPr>
        <p:spPr>
          <a:xfrm>
            <a:off x="5868145" y="4653136"/>
            <a:ext cx="1512168" cy="1009650"/>
          </a:xfrm>
          <a:prstGeom prst="round2Diag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1200" b="1" dirty="0" err="1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Porcedura</a:t>
            </a:r>
            <a:r>
              <a:rPr lang="hu-HU" sz="1200" b="1" dirty="0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u-HU" sz="1200" b="1" dirty="0" err="1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juridică</a:t>
            </a:r>
            <a:endParaRPr lang="hu-HU" sz="12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hu-HU" sz="3600" dirty="0">
                <a:effectLst/>
                <a:ea typeface="Calibri"/>
                <a:cs typeface="Times New Roman"/>
              </a:rPr>
              <a:t>§</a:t>
            </a:r>
            <a:endParaRPr lang="hu-HU" sz="1100" dirty="0">
              <a:effectLst/>
              <a:ea typeface="Calibri"/>
              <a:cs typeface="Times New Roman"/>
            </a:endParaRPr>
          </a:p>
        </p:txBody>
      </p:sp>
      <p:cxnSp>
        <p:nvCxnSpPr>
          <p:cNvPr id="16" name="Egyenes összekötő nyíllal 15"/>
          <p:cNvCxnSpPr>
            <a:stCxn id="7" idx="1"/>
            <a:endCxn id="13" idx="3"/>
          </p:cNvCxnSpPr>
          <p:nvPr/>
        </p:nvCxnSpPr>
        <p:spPr>
          <a:xfrm flipH="1">
            <a:off x="922125" y="2848852"/>
            <a:ext cx="1628" cy="451846"/>
          </a:xfrm>
          <a:prstGeom prst="straightConnector1">
            <a:avLst/>
          </a:prstGeom>
          <a:ln w="19050" cap="flat" cmpd="sng">
            <a:headEnd type="none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Egyenes összekötő nyíllal 18"/>
          <p:cNvCxnSpPr>
            <a:stCxn id="7" idx="0"/>
            <a:endCxn id="5" idx="2"/>
          </p:cNvCxnSpPr>
          <p:nvPr/>
        </p:nvCxnSpPr>
        <p:spPr>
          <a:xfrm flipV="1">
            <a:off x="1691681" y="2058807"/>
            <a:ext cx="288031" cy="198857"/>
          </a:xfrm>
          <a:prstGeom prst="straightConnector1">
            <a:avLst/>
          </a:prstGeom>
          <a:ln w="19050" cap="flat" cmpd="sng">
            <a:headEnd type="none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Egyenes összekötő nyíllal 25"/>
          <p:cNvCxnSpPr>
            <a:stCxn id="5" idx="0"/>
            <a:endCxn id="6" idx="2"/>
          </p:cNvCxnSpPr>
          <p:nvPr/>
        </p:nvCxnSpPr>
        <p:spPr>
          <a:xfrm>
            <a:off x="3491880" y="2058807"/>
            <a:ext cx="323451" cy="0"/>
          </a:xfrm>
          <a:prstGeom prst="straightConnector1">
            <a:avLst/>
          </a:prstGeom>
          <a:ln w="19050" cap="flat" cmpd="sng">
            <a:headEnd type="none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Egyenes összekötő nyíllal 28"/>
          <p:cNvCxnSpPr>
            <a:stCxn id="9" idx="0"/>
            <a:endCxn id="10" idx="2"/>
          </p:cNvCxnSpPr>
          <p:nvPr/>
        </p:nvCxnSpPr>
        <p:spPr>
          <a:xfrm flipV="1">
            <a:off x="7380313" y="2267729"/>
            <a:ext cx="288031" cy="12630"/>
          </a:xfrm>
          <a:prstGeom prst="straightConnector1">
            <a:avLst/>
          </a:prstGeom>
          <a:ln w="19050" cap="flat" cmpd="sng">
            <a:headEnd type="none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Egyenes összekötő nyíllal 31"/>
          <p:cNvCxnSpPr>
            <a:stCxn id="6" idx="0"/>
            <a:endCxn id="9" idx="2"/>
          </p:cNvCxnSpPr>
          <p:nvPr/>
        </p:nvCxnSpPr>
        <p:spPr>
          <a:xfrm>
            <a:off x="5327499" y="2058807"/>
            <a:ext cx="540646" cy="221552"/>
          </a:xfrm>
          <a:prstGeom prst="straightConnector1">
            <a:avLst/>
          </a:prstGeom>
          <a:ln w="19050" cap="flat" cmpd="sng">
            <a:headEnd type="none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Egyenes összekötő 34"/>
          <p:cNvCxnSpPr/>
          <p:nvPr/>
        </p:nvCxnSpPr>
        <p:spPr>
          <a:xfrm>
            <a:off x="5597822" y="2267729"/>
            <a:ext cx="0" cy="2890232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Egyenes összekötő nyíllal 36"/>
          <p:cNvCxnSpPr>
            <a:endCxn id="14" idx="2"/>
          </p:cNvCxnSpPr>
          <p:nvPr/>
        </p:nvCxnSpPr>
        <p:spPr>
          <a:xfrm>
            <a:off x="5597822" y="3742184"/>
            <a:ext cx="270323" cy="0"/>
          </a:xfrm>
          <a:prstGeom prst="straightConnector1">
            <a:avLst/>
          </a:prstGeom>
          <a:ln w="19050" cap="flat" cmpd="sng">
            <a:headEnd type="none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Egyenes összekötő nyíllal 39"/>
          <p:cNvCxnSpPr>
            <a:endCxn id="15" idx="2"/>
          </p:cNvCxnSpPr>
          <p:nvPr/>
        </p:nvCxnSpPr>
        <p:spPr>
          <a:xfrm>
            <a:off x="5597822" y="5157961"/>
            <a:ext cx="270323" cy="0"/>
          </a:xfrm>
          <a:prstGeom prst="straightConnector1">
            <a:avLst/>
          </a:prstGeom>
          <a:ln w="19050" cap="flat" cmpd="sng">
            <a:headEnd type="none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églalap 2"/>
          <p:cNvSpPr/>
          <p:nvPr/>
        </p:nvSpPr>
        <p:spPr>
          <a:xfrm>
            <a:off x="1690053" y="1787912"/>
            <a:ext cx="351378" cy="39068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hu-HU" dirty="0" smtClean="0">
                <a:latin typeface="Times New Roman"/>
                <a:ea typeface="Calibri"/>
                <a:cs typeface="Times New Roman"/>
              </a:rPr>
              <a:t>Y</a:t>
            </a:r>
            <a:endParaRPr lang="hu-HU" sz="1000" dirty="0">
              <a:ea typeface="Calibri"/>
              <a:cs typeface="Times New Roman"/>
            </a:endParaRPr>
          </a:p>
        </p:txBody>
      </p:sp>
      <p:sp>
        <p:nvSpPr>
          <p:cNvPr id="4" name="Téglalap 3"/>
          <p:cNvSpPr/>
          <p:nvPr/>
        </p:nvSpPr>
        <p:spPr>
          <a:xfrm>
            <a:off x="572375" y="2874102"/>
            <a:ext cx="351378" cy="4108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hu-HU" dirty="0">
                <a:latin typeface="Times New Roman"/>
                <a:ea typeface="Calibri"/>
                <a:cs typeface="Times New Roman"/>
              </a:rPr>
              <a:t>N</a:t>
            </a:r>
            <a:endParaRPr lang="hu-HU" sz="1000" dirty="0">
              <a:ea typeface="Calibri"/>
              <a:cs typeface="Times New Roman"/>
            </a:endParaRPr>
          </a:p>
        </p:txBody>
      </p:sp>
      <p:sp>
        <p:nvSpPr>
          <p:cNvPr id="11" name="Dia számának helye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9A140-56F3-4FE6-9B42-B6FACC1B9EA6}" type="slidenum">
              <a:rPr lang="hu-HU" smtClean="0"/>
              <a:pPr/>
              <a:t>9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7153043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9" grpId="0" animBg="1"/>
      <p:bldP spid="10" grpId="0" animBg="1"/>
      <p:bldP spid="13" grpId="0" animBg="1"/>
      <p:bldP spid="14" grpId="0" animBg="1"/>
      <p:bldP spid="15" grpId="0" animBg="1"/>
      <p:bldP spid="3" grpId="0"/>
      <p:bldP spid="4" grpId="0"/>
    </p:bld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-téma">
  <a:themeElements>
    <a:clrScheme name="Kék–zöld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1. egyéni séma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-té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ém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é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1_Office Theme">
  <a:themeElements>
    <a:clrScheme name="Office-té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ém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é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4972</TotalTime>
  <Words>1488</Words>
  <Application>Microsoft Office PowerPoint</Application>
  <PresentationFormat>On-screen Show (4:3)</PresentationFormat>
  <Paragraphs>409</Paragraphs>
  <Slides>38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38</vt:i4>
      </vt:variant>
    </vt:vector>
  </HeadingPairs>
  <TitlesOfParts>
    <vt:vector size="54" baseType="lpstr">
      <vt:lpstr>Microsoft YaHei</vt:lpstr>
      <vt:lpstr>ＭＳ Ｐゴシック</vt:lpstr>
      <vt:lpstr>Arial</vt:lpstr>
      <vt:lpstr>Calibri</vt:lpstr>
      <vt:lpstr>Calibri Light</vt:lpstr>
      <vt:lpstr>Tahoma</vt:lpstr>
      <vt:lpstr>Times</vt:lpstr>
      <vt:lpstr>Times New Roman</vt:lpstr>
      <vt:lpstr>Webdings</vt:lpstr>
      <vt:lpstr>Wingdings</vt:lpstr>
      <vt:lpstr>Wingdings 2</vt:lpstr>
      <vt:lpstr>Office-téma</vt:lpstr>
      <vt:lpstr>1_Office-téma</vt:lpstr>
      <vt:lpstr>2_Office-téma</vt:lpstr>
      <vt:lpstr>Office Theme</vt:lpstr>
      <vt:lpstr>1_Office Theme</vt:lpstr>
      <vt:lpstr>Regulamentul UE 608/2013 </vt:lpstr>
      <vt:lpstr>Rolul Serviciului Vamal în aplicarea DPI</vt:lpstr>
      <vt:lpstr>Respectarea DPI de către Serviciul Vamal</vt:lpstr>
      <vt:lpstr> Respectarea DPI de către Serviciul Vamal</vt:lpstr>
      <vt:lpstr>PowerPoint Presentation</vt:lpstr>
      <vt:lpstr>Schimbări majore</vt:lpstr>
      <vt:lpstr>Schimbări majore</vt:lpstr>
      <vt:lpstr>Cererea de acțiune (AFA)</vt:lpstr>
      <vt:lpstr>Procedură</vt:lpstr>
      <vt:lpstr>Cronologia procedurii - la cerere</vt:lpstr>
      <vt:lpstr>Cronologia procedurii - loturi mici</vt:lpstr>
      <vt:lpstr>Distrugerea bunurilor</vt:lpstr>
      <vt:lpstr>Distrugerea bunurilor</vt:lpstr>
      <vt:lpstr>Procedurile legale</vt:lpstr>
      <vt:lpstr>Obligațiile titularilor de drepturi</vt:lpstr>
      <vt:lpstr>Sancțiuni</vt:lpstr>
      <vt:lpstr>PowerPoint Presentation</vt:lpstr>
      <vt:lpstr>Seminare DPI</vt:lpstr>
      <vt:lpstr>     </vt:lpstr>
      <vt:lpstr>     </vt:lpstr>
      <vt:lpstr>PowerPoint Presentation</vt:lpstr>
      <vt:lpstr>PowerPoint Presentation</vt:lpstr>
      <vt:lpstr>PowerPoint Presentation</vt:lpstr>
      <vt:lpstr>PowerPoint Presentation</vt:lpstr>
      <vt:lpstr>  </vt:lpstr>
      <vt:lpstr>     </vt:lpstr>
      <vt:lpstr>PowerPoint Presentation</vt:lpstr>
      <vt:lpstr>PowerPoint Presentation</vt:lpstr>
      <vt:lpstr>PowerPoint Presentation</vt:lpstr>
      <vt:lpstr>PowerPoint Presentation</vt:lpstr>
      <vt:lpstr>     </vt:lpstr>
      <vt:lpstr>PowerPoint Presentation</vt:lpstr>
      <vt:lpstr>PowerPoint Presentation</vt:lpstr>
      <vt:lpstr>     </vt:lpstr>
      <vt:lpstr>PowerPoint Presentation</vt:lpstr>
      <vt:lpstr>PowerPoint Presentation</vt:lpstr>
      <vt:lpstr>     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Role of customs in IPR enforcement</dc:title>
  <dc:creator>Jece</dc:creator>
  <cp:lastModifiedBy>Olga M</cp:lastModifiedBy>
  <cp:revision>40</cp:revision>
  <cp:lastPrinted>2014-02-17T08:04:07Z</cp:lastPrinted>
  <dcterms:created xsi:type="dcterms:W3CDTF">2012-03-01T09:36:23Z</dcterms:created>
  <dcterms:modified xsi:type="dcterms:W3CDTF">2018-02-19T09:23:05Z</dcterms:modified>
</cp:coreProperties>
</file>