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736" r:id="rId3"/>
    <p:sldMasterId id="2147483762" r:id="rId4"/>
    <p:sldMasterId id="2147483776" r:id="rId5"/>
  </p:sldMasterIdLst>
  <p:notesMasterIdLst>
    <p:notesMasterId r:id="rId44"/>
  </p:notesMasterIdLst>
  <p:handoutMasterIdLst>
    <p:handoutMasterId r:id="rId45"/>
  </p:handoutMasterIdLst>
  <p:sldIdLst>
    <p:sldId id="346" r:id="rId6"/>
    <p:sldId id="301" r:id="rId7"/>
    <p:sldId id="300" r:id="rId8"/>
    <p:sldId id="283" r:id="rId9"/>
    <p:sldId id="337" r:id="rId10"/>
    <p:sldId id="282" r:id="rId11"/>
    <p:sldId id="338" r:id="rId12"/>
    <p:sldId id="302" r:id="rId13"/>
    <p:sldId id="287" r:id="rId14"/>
    <p:sldId id="289" r:id="rId15"/>
    <p:sldId id="291" r:id="rId16"/>
    <p:sldId id="292" r:id="rId17"/>
    <p:sldId id="297" r:id="rId18"/>
    <p:sldId id="284" r:id="rId19"/>
    <p:sldId id="295" r:id="rId20"/>
    <p:sldId id="298" r:id="rId21"/>
    <p:sldId id="335" r:id="rId22"/>
    <p:sldId id="299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3" r:id="rId33"/>
    <p:sldId id="324" r:id="rId34"/>
    <p:sldId id="325" r:id="rId35"/>
    <p:sldId id="339" r:id="rId36"/>
    <p:sldId id="327" r:id="rId37"/>
    <p:sldId id="328" r:id="rId38"/>
    <p:sldId id="341" r:id="rId39"/>
    <p:sldId id="330" r:id="rId40"/>
    <p:sldId id="332" r:id="rId41"/>
    <p:sldId id="345" r:id="rId42"/>
    <p:sldId id="334" r:id="rId43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377" autoAdjust="0"/>
    <p:restoredTop sz="94660"/>
  </p:normalViewPr>
  <p:slideViewPr>
    <p:cSldViewPr>
      <p:cViewPr varScale="1">
        <p:scale>
          <a:sx n="74" d="100"/>
          <a:sy n="74" d="100"/>
        </p:scale>
        <p:origin x="6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714EE-0200-4EA6-9236-B6F3735CAFF0}" type="datetimeFigureOut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B64F3-8056-4709-A971-6197FF5E2B7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3106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BDAF6-2C22-4F00-838C-52A37A7E9423}" type="datetimeFigureOut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338EF-42B3-46FC-A2C9-C97A50A6F5C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0060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BE18572-19A5-1249-8E70-87BC68DD75FD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19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28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589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34932ED-EEA0-5B4F-83C5-45F752925975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28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414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087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8419008-8351-7248-9E64-945A24C02401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29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516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517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61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AA8DB6F-F0F3-124B-B277-A656D35BBD8F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30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619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6733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44728AE-4F8F-F040-A3F4-268C06708D31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31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540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0591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855E132-E1D1-0F40-8E8C-84B66A76A9E0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32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643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6434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9422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B3F4591-9F4F-244A-AEB9-D33D417E41C4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33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745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9355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44728AE-4F8F-F040-A3F4-268C06708D31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34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540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5737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63E922E-C879-1D47-BF3B-A3127A52855D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35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95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5969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D4AC2B3-528A-DB4E-9C3C-978EB8C2F336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36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5155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51554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9015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44728AE-4F8F-F040-A3F4-268C06708D31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37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540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371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E5109B7-A20D-FB44-9D83-C3B56895335E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20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39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828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1B6C793-F586-5E47-B30B-D2B1C9B0BC69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38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536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53602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238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BF788FF-A12C-B44B-B47F-15185C24804E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21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492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32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F96F155-CFFC-4643-AD3F-340D03898DFC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22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595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23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6795A83-4944-764B-872B-AB1D46110FA4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23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697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446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4353EBE-7542-2D43-8FD9-4A9608F828F8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24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80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629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8ECDCBE-14EB-3E44-B5D5-D7174462B964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25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902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701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DAF04DF-6EF8-A544-9833-0E51C8AE7739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26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004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878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CA11F08-B2F5-7744-A30C-2E5E726E46B4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27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209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083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9973D-840F-4287-93F6-7EE003C7E8EE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6A93-8D25-4A5D-BDE5-370DA74E65CA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AD49-A83D-457F-A734-7A94EF4681AE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AED-B1E5-4E48-931E-C3E234D4CE7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258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A513-46F1-40B2-AB80-DCD935A7F17A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490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35B8-DAFE-4E6A-AA61-B7C5EBB060F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371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6C84-BAE8-4770-97C6-85AC9215CDEA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691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70F2-E43C-4AE4-8058-9ECF5FC52E2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796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B1F0C-3E6A-4592-9B32-53A933188F0D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738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B6FE-E536-48E9-8447-F7F3607E482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191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C27-ABB8-4014-ABAC-7FC198856472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889E-AD19-4129-9911-454623CBF6B7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5C4E-3ABC-4952-8DE6-0F3F1EB84649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01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5F0DD-52C8-4B6E-B350-BBFDEC4180CC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508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E4CAB-5953-4B53-B533-788A9F0C198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3694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4350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1783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112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0966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4459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0569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088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17E2-4264-43F6-8492-4651E30ABEBF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3802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1582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215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9374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1671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0691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1397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2890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3704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852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5FC4-5869-48CC-88D8-87C269A11A5C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9547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1340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11728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7603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7319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18488" cy="1131887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2250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1850" y="1600200"/>
            <a:ext cx="4033838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17950"/>
            <a:ext cx="4032250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3917950"/>
            <a:ext cx="4033838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25C048-F2F0-9F42-9557-356377E9B56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480198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1131887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2250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17950"/>
            <a:ext cx="4032250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1850" y="1600200"/>
            <a:ext cx="4033838" cy="448468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F956AB-6FDB-9644-B40E-9711CED3B3D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6149568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0633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716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75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05B3-99E2-4296-81D5-9E3BCE547D53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3040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2046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8626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381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0489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8535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72395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06176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18488" cy="1131887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2250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1850" y="1600200"/>
            <a:ext cx="4033838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17950"/>
            <a:ext cx="4032250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3917950"/>
            <a:ext cx="4033838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25C048-F2F0-9F42-9557-356377E9B56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77081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31D-D978-4188-8615-E189058F5488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856B-3F45-40C2-8647-C4A8FB281C2D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86DED-0787-47D0-A6F6-74540765B296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B367-6A54-461A-BEE7-C19BD4BC1F24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8653F-6B51-4457-9762-56EC5F601E4A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2E0BA-C450-40A2-A15B-21DFD5EB8B54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82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58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8653F-6B51-4457-9762-56EC5F601E4A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009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8653F-6B51-4457-9762-56EC5F601E4A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752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907" y="2670002"/>
            <a:ext cx="7601918" cy="151799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altLang="en-US" sz="4800" b="1" dirty="0"/>
              <a:t>EU Regulation 608/2013</a:t>
            </a:r>
            <a:endParaRPr lang="bs-Latn-BA" altLang="en-US" b="1" dirty="0">
              <a:solidFill>
                <a:schemeClr val="accent1">
                  <a:lumMod val="50000"/>
                </a:schemeClr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6907" y="4425736"/>
            <a:ext cx="7601918" cy="1429718"/>
          </a:xfrm>
        </p:spPr>
        <p:txBody>
          <a:bodyPr>
            <a:normAutofit/>
          </a:bodyPr>
          <a:lstStyle/>
          <a:p>
            <a:pPr algn="l">
              <a:defRPr/>
            </a:pPr>
            <a:endParaRPr lang="en-US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ro-MD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Gyula </a:t>
            </a:r>
            <a:r>
              <a:rPr lang="ro-MD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Almasi</a:t>
            </a:r>
            <a:endParaRPr lang="en-US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en-US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Chisinau</a:t>
            </a:r>
            <a:r>
              <a:rPr lang="en-US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o-MD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February</a:t>
            </a:r>
            <a:r>
              <a:rPr lang="ro-MD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2018</a:t>
            </a:r>
            <a:endParaRPr lang="bs-Latn-BA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2088"/>
            <a:ext cx="9143999" cy="159006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8792" y="2034370"/>
            <a:ext cx="15744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project is funded by</a:t>
            </a:r>
          </a:p>
          <a:p>
            <a:pPr algn="ctr"/>
            <a:r>
              <a:rPr lang="en-US" sz="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European Union</a:t>
            </a:r>
          </a:p>
        </p:txBody>
      </p:sp>
      <p:pic>
        <p:nvPicPr>
          <p:cNvPr id="12" name="Picture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172" y="1247721"/>
            <a:ext cx="881912" cy="78664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5344" y="1140119"/>
            <a:ext cx="1201338" cy="86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318732"/>
      </p:ext>
    </p:extLst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Timeline of procedure – on request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4006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11100"/>
              </p:ext>
            </p:extLst>
          </p:nvPr>
        </p:nvGraphicFramePr>
        <p:xfrm>
          <a:off x="0" y="1124744"/>
          <a:ext cx="9144000" cy="5733256"/>
        </p:xfrm>
        <a:graphic>
          <a:graphicData uri="http://schemas.openxmlformats.org/drawingml/2006/table">
            <a:tbl>
              <a:tblPr firstRow="1" firstCol="1" bandRow="1"/>
              <a:tblGrid>
                <a:gridCol w="1463720"/>
                <a:gridCol w="1606126"/>
                <a:gridCol w="1491231"/>
                <a:gridCol w="1371478"/>
                <a:gridCol w="1146541"/>
                <a:gridCol w="1032452"/>
                <a:gridCol w="1032452"/>
              </a:tblGrid>
              <a:tr h="225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Monday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Tuesday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Wednesday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Thursday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Friday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Saturday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Sunday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74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Day of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suspension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of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release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or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detention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Notification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to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declarant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or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holder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of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goods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Notification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RH (AFA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granted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also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possible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on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previous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day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1866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Bank </a:t>
                      </a:r>
                      <a:r>
                        <a:rPr lang="hu-HU" sz="100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holiday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1866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Answer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from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declarant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or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holder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of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goods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Answer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from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RH,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or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request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</a:rPr>
                        <a:t>for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</a:rPr>
                        <a:t>extension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</a:rPr>
                        <a:t> of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</a:rPr>
                        <a:t>detention</a:t>
                      </a:r>
                      <a:endParaRPr lang="hu-HU" sz="10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3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504056"/>
          </a:xfrm>
        </p:spPr>
        <p:txBody>
          <a:bodyPr>
            <a:noAutofit/>
          </a:bodyPr>
          <a:lstStyle/>
          <a:p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Timeline of procedure – small consignments</a:t>
            </a:r>
            <a:endParaRPr lang="en-GB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4006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013848"/>
              </p:ext>
            </p:extLst>
          </p:nvPr>
        </p:nvGraphicFramePr>
        <p:xfrm>
          <a:off x="0" y="1052736"/>
          <a:ext cx="9144000" cy="5805264"/>
        </p:xfrm>
        <a:graphic>
          <a:graphicData uri="http://schemas.openxmlformats.org/drawingml/2006/table">
            <a:tbl>
              <a:tblPr firstRow="1" firstCol="1" bandRow="1"/>
              <a:tblGrid>
                <a:gridCol w="1463720"/>
                <a:gridCol w="1606126"/>
                <a:gridCol w="1491231"/>
                <a:gridCol w="1371478"/>
                <a:gridCol w="1146541"/>
                <a:gridCol w="1032452"/>
                <a:gridCol w="1032452"/>
              </a:tblGrid>
              <a:tr h="237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Monday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Tuesday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Wednesday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Thursday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Friday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Saturday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Sunday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686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Day of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suspension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of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release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or</a:t>
                      </a:r>
                      <a:r>
                        <a:rPr lang="hu-HU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detention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Notification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to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declarant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or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holder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of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goods</a:t>
                      </a:r>
                      <a:endParaRPr lang="hu-H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1919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Bank </a:t>
                      </a:r>
                      <a:r>
                        <a:rPr lang="hu-HU" sz="100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holiday</a:t>
                      </a:r>
                      <a:endParaRPr lang="hu-H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19617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Answer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from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declarant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or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holder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of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goods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Notification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RH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if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declarant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or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holder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of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goods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does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not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agree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with</a:t>
                      </a:r>
                      <a:r>
                        <a:rPr lang="hu-HU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Times New Roman"/>
                          <a:ea typeface="Calibri"/>
                        </a:rPr>
                        <a:t>destruction</a:t>
                      </a:r>
                      <a:endParaRPr lang="hu-HU" sz="10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</a:tbl>
          </a:graphicData>
        </a:graphic>
      </p:graphicFrame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9339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Destruction of goods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400600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GB" sz="32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procedures on request or ex-officio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on the consent of involved parties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Agreement to destruction may be deemed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type of goods</a:t>
            </a:r>
          </a:p>
          <a:p>
            <a:pPr marL="0" lvl="1" indent="0">
              <a:buNone/>
            </a:pPr>
            <a:r>
              <a:rPr lang="en-GB" sz="32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small consignments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RH requests use of procedure in the AFA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on the consent of involved parties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Goods suspected of being counterfeit, transported in small consignments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Non-perishable goods</a:t>
            </a:r>
          </a:p>
          <a:p>
            <a:pPr marL="457200" lvl="1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090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Destruction of goods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72608"/>
          </a:xfrm>
        </p:spPr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Possibility to forward goods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the request of the RH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Within the EU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Transit procedure (supervision)</a:t>
            </a:r>
          </a:p>
          <a:p>
            <a:pPr marL="0" lvl="1" indent="0">
              <a:buNone/>
            </a:pP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Responsibilities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Responsibility on RH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 customs supervision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Costs: RH</a:t>
            </a:r>
          </a:p>
          <a:p>
            <a:pPr marL="0" indent="0">
              <a:buNone/>
            </a:pP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Samples</a:t>
            </a:r>
          </a:p>
          <a:p>
            <a:pPr lvl="1"/>
            <a:r>
              <a:rPr lang="en-GB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</a:t>
            </a: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for training purposes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Release into free circulation</a:t>
            </a: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511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Legal proceedings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25658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When?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agreement on destruction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Within 10 (+10) working days from notification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Possibilities of the RH: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Court proceeding</a:t>
            </a:r>
          </a:p>
          <a:p>
            <a:pPr lvl="2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Civil law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Infringement or criminal proceeding</a:t>
            </a:r>
          </a:p>
          <a:p>
            <a:pPr lvl="2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Private motion (complaint by the injured party)</a:t>
            </a:r>
          </a:p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 for customs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Consequence: release of goods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153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Obligations of right holders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340768"/>
            <a:ext cx="8784976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Undertakings in the AFA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Notifications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Updated information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Liability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Bearing costs</a:t>
            </a:r>
          </a:p>
          <a:p>
            <a:pPr marL="457200" lvl="1" indent="0">
              <a:buNone/>
            </a:pP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Quality information for customs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 AFA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request of customs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604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Sanctions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124744"/>
            <a:ext cx="8352928" cy="5256584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Misuse of information</a:t>
            </a:r>
          </a:p>
          <a:p>
            <a:pPr lvl="1"/>
            <a:r>
              <a:rPr lang="en-GB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Revoking the decision</a:t>
            </a:r>
          </a:p>
          <a:p>
            <a:pPr lvl="1"/>
            <a:r>
              <a:rPr lang="en-GB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Refusing to extend validity period</a:t>
            </a:r>
          </a:p>
          <a:p>
            <a:pPr lvl="1"/>
            <a:r>
              <a:rPr lang="en-GB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Suspension of taking actions within validity period</a:t>
            </a:r>
          </a:p>
          <a:p>
            <a:pPr marL="457200" lvl="1" indent="0"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failures concerning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Notification of the competent customs department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Returning samples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Bearing costs and providing translations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Initiation of legal proceedings</a:t>
            </a:r>
          </a:p>
          <a:p>
            <a:pPr lvl="1"/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Suspension of taking actions within validity period</a:t>
            </a:r>
          </a:p>
          <a:p>
            <a:pPr lvl="1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781688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88640"/>
            <a:ext cx="8352928" cy="619268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hu-HU" sz="4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en-GB" sz="5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Before destroying…</a:t>
            </a:r>
          </a:p>
          <a:p>
            <a:pPr marL="0" indent="0" algn="ctr">
              <a:buNone/>
            </a:pPr>
            <a:endParaRPr lang="en-GB" sz="5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en-GB" sz="5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it is needed…</a:t>
            </a:r>
          </a:p>
          <a:p>
            <a:pPr marL="0" indent="0" algn="ctr">
              <a:buNone/>
            </a:pPr>
            <a:endParaRPr lang="en-GB" sz="5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en-GB" sz="5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52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 purposes…</a:t>
            </a:r>
          </a:p>
          <a:p>
            <a:pPr marL="0" indent="0">
              <a:buNone/>
            </a:pPr>
            <a:endParaRPr lang="hu-HU" sz="4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hu-H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hu-HU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8134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IPR trainings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760640"/>
          </a:xfrm>
        </p:spPr>
        <p:txBody>
          <a:bodyPr>
            <a:normAutofit fontScale="77500" lnSpcReduction="20000"/>
          </a:bodyPr>
          <a:lstStyle/>
          <a:p>
            <a:r>
              <a:rPr lang="en-GB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Quarterly seminars</a:t>
            </a:r>
          </a:p>
          <a:p>
            <a:pPr lvl="1"/>
            <a:r>
              <a:rPr lang="en-GB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times a year</a:t>
            </a:r>
          </a:p>
          <a:p>
            <a:pPr lvl="1"/>
            <a:r>
              <a:rPr lang="en-GB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designated customs officers</a:t>
            </a:r>
          </a:p>
          <a:p>
            <a:pPr lvl="1"/>
            <a:r>
              <a:rPr lang="en-GB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 from RH and discussion</a:t>
            </a:r>
          </a:p>
          <a:p>
            <a:pPr lvl="1"/>
            <a:endParaRPr lang="en-GB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Thematic seminars</a:t>
            </a:r>
          </a:p>
          <a:p>
            <a:pPr lvl="1"/>
            <a:r>
              <a:rPr lang="en-GB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 times a year</a:t>
            </a:r>
          </a:p>
          <a:p>
            <a:pPr lvl="1"/>
            <a:r>
              <a:rPr lang="en-GB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 wider range of customs officers</a:t>
            </a:r>
          </a:p>
          <a:p>
            <a:pPr lvl="1"/>
            <a:r>
              <a:rPr lang="en-GB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 from RH</a:t>
            </a:r>
          </a:p>
          <a:p>
            <a:pPr lvl="1"/>
            <a:r>
              <a:rPr lang="en-GB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GB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medicines, foodstuff, cosmetics, car industry, IT, sports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hu-HU" sz="4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trainings </a:t>
            </a:r>
          </a:p>
          <a:p>
            <a:pPr lvl="1"/>
            <a:r>
              <a:rPr lang="en-GB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Observatory (OHIM)</a:t>
            </a:r>
          </a:p>
          <a:p>
            <a:pPr lvl="1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23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762000" y="838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793972" y="1752600"/>
            <a:ext cx="7696200" cy="4598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r>
              <a:rPr lang="en-GB" sz="36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Legal means of the enforcement of intellectual property rights</a:t>
            </a:r>
          </a:p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endParaRPr lang="en-GB" sz="3600" b="1" dirty="0" smtClean="0">
              <a:solidFill>
                <a:srgbClr val="198A8A"/>
              </a:solidFill>
              <a:latin typeface="Tahoma" charset="0"/>
              <a:cs typeface="Tahoma" charset="0"/>
            </a:endParaRPr>
          </a:p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endParaRPr lang="en-GB" sz="3600" b="1" dirty="0" smtClean="0">
              <a:solidFill>
                <a:srgbClr val="198A8A"/>
              </a:solidFill>
              <a:latin typeface="Tahoma" charset="0"/>
              <a:cs typeface="Tahoma" charset="0"/>
            </a:endParaRPr>
          </a:p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r>
              <a:rPr lang="en-GB" sz="36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in practice</a:t>
            </a:r>
            <a:r>
              <a:rPr lang="hu-HU" sz="36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…</a:t>
            </a:r>
            <a:endParaRPr lang="en-GB" sz="3600" b="1" dirty="0" smtClean="0">
              <a:solidFill>
                <a:srgbClr val="198A8A"/>
              </a:solidFill>
              <a:latin typeface="Tahoma" charset="0"/>
              <a:cs typeface="Tahoma" charset="0"/>
            </a:endParaRPr>
          </a:p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endParaRPr lang="en-US" sz="3600" b="1" dirty="0" smtClean="0">
              <a:solidFill>
                <a:srgbClr val="198A8A"/>
              </a:solidFill>
              <a:latin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5168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Role of customs in IPR enforcement</a:t>
            </a:r>
            <a:endParaRPr lang="en-GB" sz="4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040560"/>
          </a:xfrm>
        </p:spPr>
        <p:txBody>
          <a:bodyPr>
            <a:normAutofit/>
          </a:bodyPr>
          <a:lstStyle/>
          <a:p>
            <a:pPr lvl="0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Customs enforcement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External border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Airport (travellers, post, express couriers)</a:t>
            </a:r>
          </a:p>
          <a:p>
            <a:pPr lvl="0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Inland controls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Marketplaces, warehouses, shops, vehicles, etc.</a:t>
            </a:r>
          </a:p>
          <a:p>
            <a:pPr lvl="0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Criminal investigations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IPR related cases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Exception: medicines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573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762000" y="838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95288" y="3860800"/>
            <a:ext cx="8137525" cy="181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defTabSz="449263" fontAlgn="base">
              <a:spcBef>
                <a:spcPts val="700"/>
              </a:spcBef>
              <a:spcAft>
                <a:spcPct val="0"/>
              </a:spcAft>
              <a:buSzPct val="100000"/>
              <a:defRPr/>
            </a:pPr>
            <a:r>
              <a:rPr lang="en-GB" sz="2800" b="1" u="sng" dirty="0" smtClean="0">
                <a:solidFill>
                  <a:srgbClr val="FF6633"/>
                </a:solidFill>
                <a:latin typeface="Tahoma" charset="0"/>
                <a:cs typeface="Arial" charset="0"/>
              </a:rPr>
              <a:t>SIMPLIFIED PROCEDURE:</a:t>
            </a:r>
            <a:r>
              <a:rPr lang="en-GB" dirty="0" smtClean="0">
                <a:latin typeface="Tahoma" charset="0"/>
                <a:cs typeface="Arial" charset="0"/>
              </a:rPr>
              <a:t> </a:t>
            </a:r>
            <a:r>
              <a:rPr lang="en-GB" sz="28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Customs offices are authorized - under certain conditions - to order the destruction of the counterfeit</a:t>
            </a:r>
            <a:r>
              <a:rPr lang="hu-HU" sz="2800" b="1" dirty="0" err="1" smtClean="0">
                <a:solidFill>
                  <a:srgbClr val="198A8A"/>
                </a:solidFill>
                <a:latin typeface="Tahoma" charset="0"/>
                <a:cs typeface="Tahoma" charset="0"/>
              </a:rPr>
              <a:t>ed</a:t>
            </a:r>
            <a:r>
              <a:rPr lang="en-GB" sz="28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 products without court procedure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8559800" cy="107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en-US" sz="3200" b="1" dirty="0" smtClean="0">
                <a:solidFill>
                  <a:srgbClr val="FF6600"/>
                </a:solidFill>
                <a:latin typeface="Tahoma" charset="0"/>
                <a:cs typeface="Tahoma" charset="0"/>
              </a:rPr>
              <a:t>Border measures under EU Regulation 608/2013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95288" y="2349500"/>
            <a:ext cx="8281987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defTabSz="449263" fontAlgn="base">
              <a:spcBef>
                <a:spcPts val="700"/>
              </a:spcBef>
              <a:spcAft>
                <a:spcPct val="0"/>
              </a:spcAft>
              <a:buSzPct val="100000"/>
              <a:defRPr/>
            </a:pPr>
            <a:r>
              <a:rPr lang="en-US" sz="28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There is a </a:t>
            </a:r>
            <a:r>
              <a:rPr lang="en-US" sz="2800" b="1" u="sng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harmonized system</a:t>
            </a:r>
            <a:r>
              <a:rPr lang="en-US" sz="28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 for customs </a:t>
            </a:r>
            <a:r>
              <a:rPr lang="hu-HU" sz="28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applications</a:t>
            </a:r>
            <a:r>
              <a:rPr lang="en-US" sz="28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 in all EU countries since 2004 </a:t>
            </a:r>
          </a:p>
        </p:txBody>
      </p:sp>
    </p:spTree>
    <p:extLst>
      <p:ext uri="{BB962C8B-B14F-4D97-AF65-F5344CB8AC3E}">
        <p14:creationId xmlns:p14="http://schemas.microsoft.com/office/powerpoint/2010/main" val="4126879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1365835"/>
            <a:ext cx="91440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Despite the limited financial support </a:t>
            </a:r>
            <a:r>
              <a:rPr lang="hu-HU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 of seizures is significant</a:t>
            </a: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1619250" y="333375"/>
            <a:ext cx="8064500" cy="58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defTabSz="449263" fontAlgn="base">
              <a:spcBef>
                <a:spcPts val="2000"/>
              </a:spcBef>
              <a:spcAft>
                <a:spcPct val="0"/>
              </a:spcAft>
              <a:buSzPct val="100000"/>
              <a:defRPr/>
            </a:pPr>
            <a:r>
              <a:rPr lang="en-GB" sz="3200" b="1" dirty="0" smtClean="0">
                <a:solidFill>
                  <a:schemeClr val="tx1"/>
                </a:solidFill>
                <a:latin typeface="Tahoma" charset="0"/>
                <a:cs typeface="Tahoma" charset="0"/>
              </a:rPr>
              <a:t>We are proud of the following: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2636838"/>
            <a:ext cx="9144000" cy="1941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GB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reputation of Hungarian customs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quite good among trademark owners (in several cases the activities of Hungarian Customs is also resulted in successful seizures in the home country of the supplier/addressee of the counterfeit products)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5084763"/>
            <a:ext cx="8964613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certain customs offices it is almost impossible to import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counterfeit goods</a:t>
            </a:r>
          </a:p>
          <a:p>
            <a:pPr marL="360363" indent="-350838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endParaRPr lang="en-US" sz="2400" b="1" dirty="0">
              <a:solidFill>
                <a:srgbClr val="198A8A"/>
              </a:solidFill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3692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258888" y="260350"/>
            <a:ext cx="6370637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3200" b="1">
                <a:solidFill>
                  <a:srgbClr val="198A8A"/>
                </a:solidFill>
                <a:cs typeface="Tahoma" charset="0"/>
              </a:rPr>
              <a:t>Problems we are facing with:</a:t>
            </a: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50825" y="1412875"/>
            <a:ext cx="86423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331788" indent="-331788" algn="ctr"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Less than </a:t>
            </a:r>
            <a:r>
              <a:rPr lang="en-GB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50 per cent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all customs offices are </a:t>
            </a:r>
            <a:r>
              <a:rPr lang="en-GB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this field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250825" y="2708275"/>
            <a:ext cx="8382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331788" indent="-331788" algn="ctr"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Though the legal system is the same in the whole country, there are </a:t>
            </a:r>
            <a:r>
              <a:rPr lang="en-GB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major differences in the practice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customs offices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79388" y="3860800"/>
            <a:ext cx="83820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342900" indent="-331788" defTabSz="449263" fontAlgn="base">
              <a:spcBef>
                <a:spcPts val="600"/>
              </a:spcBef>
              <a:spcAft>
                <a:spcPct val="0"/>
              </a:spcAft>
              <a:buSzPct val="8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lang="hu-HU" sz="2400" b="1" dirty="0">
              <a:solidFill>
                <a:srgbClr val="198A8A"/>
              </a:solidFill>
              <a:latin typeface="Arial" charset="0"/>
            </a:endParaRPr>
          </a:p>
          <a:p>
            <a:pPr marL="331788" indent="-320675" algn="ctr"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Due to the 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competition of the customs authorities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</a:t>
            </a:r>
            <a:r>
              <a:rPr lang="hu-HU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 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 states the counterfeit importers tend not to clear in Hungary</a:t>
            </a:r>
            <a:r>
              <a:rPr lang="hu-HU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Hungarian customs is quite strict regarding IP rights.</a:t>
            </a:r>
          </a:p>
        </p:txBody>
      </p:sp>
    </p:spTree>
    <p:extLst>
      <p:ext uri="{BB962C8B-B14F-4D97-AF65-F5344CB8AC3E}">
        <p14:creationId xmlns:p14="http://schemas.microsoft.com/office/powerpoint/2010/main" val="3731034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3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1042988" y="333375"/>
            <a:ext cx="72009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 defTabSz="449263" fontAlgn="base">
              <a:lnSpc>
                <a:spcPct val="50000"/>
              </a:lnSpc>
              <a:spcBef>
                <a:spcPts val="225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3600" b="1" dirty="0" smtClean="0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Criminal </a:t>
            </a:r>
            <a:r>
              <a:rPr lang="en-US" sz="3600" b="1" dirty="0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civil procedures</a:t>
            </a:r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95288" y="1557338"/>
            <a:ext cx="806450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69888" indent="-36988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69888" algn="l"/>
                <a:tab pos="817563" algn="l"/>
                <a:tab pos="1266825" algn="l"/>
                <a:tab pos="1716088" algn="l"/>
                <a:tab pos="2165350" algn="l"/>
                <a:tab pos="2614613" algn="l"/>
                <a:tab pos="3063875" algn="l"/>
                <a:tab pos="3513138" algn="l"/>
                <a:tab pos="3962400" algn="l"/>
                <a:tab pos="4411663" algn="l"/>
                <a:tab pos="4860925" algn="l"/>
                <a:tab pos="5310188" algn="l"/>
                <a:tab pos="5759450" algn="l"/>
                <a:tab pos="6208713" algn="l"/>
                <a:tab pos="6657975" algn="l"/>
                <a:tab pos="7107238" algn="l"/>
                <a:tab pos="7556500" algn="l"/>
                <a:tab pos="8005763" algn="l"/>
                <a:tab pos="8455025" algn="l"/>
                <a:tab pos="8904288" algn="l"/>
                <a:tab pos="9353550" algn="l"/>
              </a:tabLst>
              <a:defRPr/>
            </a:pP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 course of the </a:t>
            </a:r>
            <a:r>
              <a:rPr lang="en-US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criminal</a:t>
            </a: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procedure </a:t>
            </a:r>
            <a:r>
              <a:rPr lang="hu-HU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IP</a:t>
            </a: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rights can be enforced </a:t>
            </a:r>
            <a:r>
              <a:rPr lang="en-US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faster</a:t>
            </a:r>
            <a:r>
              <a:rPr lang="hu-HU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</a:t>
            </a: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cheaper</a:t>
            </a: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than in the course of the civil procedure</a:t>
            </a:r>
            <a:endParaRPr lang="en-US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95288" y="2924175"/>
            <a:ext cx="8208962" cy="155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69888" indent="-36988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69888" algn="l"/>
                <a:tab pos="817563" algn="l"/>
                <a:tab pos="1266825" algn="l"/>
                <a:tab pos="1716088" algn="l"/>
                <a:tab pos="2165350" algn="l"/>
                <a:tab pos="2614613" algn="l"/>
                <a:tab pos="3063875" algn="l"/>
                <a:tab pos="3513138" algn="l"/>
                <a:tab pos="3962400" algn="l"/>
                <a:tab pos="4411663" algn="l"/>
                <a:tab pos="4860925" algn="l"/>
                <a:tab pos="5310188" algn="l"/>
                <a:tab pos="5759450" algn="l"/>
                <a:tab pos="6208713" algn="l"/>
                <a:tab pos="6657975" algn="l"/>
                <a:tab pos="7107238" algn="l"/>
                <a:tab pos="7556500" algn="l"/>
                <a:tab pos="8005763" algn="l"/>
                <a:tab pos="8455025" algn="l"/>
                <a:tab pos="8904288" algn="l"/>
                <a:tab pos="9353550" algn="l"/>
              </a:tabLst>
              <a:defRPr/>
            </a:pPr>
            <a:r>
              <a:rPr lang="hu-HU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2400" b="1" u="sng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eizure</a:t>
            </a: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</a:t>
            </a:r>
            <a:r>
              <a:rPr lang="hu-HU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counterfeit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goods in the criminal procedure can be made in a couple of days, while in the course of the civil procedure it is almost impossible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468313" y="4508500"/>
            <a:ext cx="8567737" cy="1571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113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charset="0"/>
              <a:buNone/>
              <a:tabLst>
                <a:tab pos="381000" algn="l"/>
                <a:tab pos="828675" algn="l"/>
                <a:tab pos="1277938" algn="l"/>
                <a:tab pos="1727200" algn="l"/>
                <a:tab pos="2176463" algn="l"/>
                <a:tab pos="2625725" algn="l"/>
                <a:tab pos="3074988" algn="l"/>
                <a:tab pos="3524250" algn="l"/>
                <a:tab pos="3973513" algn="l"/>
                <a:tab pos="4422775" algn="l"/>
                <a:tab pos="4872038" algn="l"/>
                <a:tab pos="5321300" algn="l"/>
                <a:tab pos="5770563" algn="l"/>
                <a:tab pos="6219825" algn="l"/>
                <a:tab pos="6669088" algn="l"/>
                <a:tab pos="7118350" algn="l"/>
                <a:tab pos="7567613" algn="l"/>
                <a:tab pos="8016875" algn="l"/>
                <a:tab pos="8466138" algn="l"/>
                <a:tab pos="8915400" algn="l"/>
                <a:tab pos="9364663" algn="l"/>
              </a:tabLst>
              <a:defRPr/>
            </a:pPr>
            <a:endParaRPr lang="en-US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69888" indent="-358775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81000" algn="l"/>
                <a:tab pos="828675" algn="l"/>
                <a:tab pos="1277938" algn="l"/>
                <a:tab pos="1727200" algn="l"/>
                <a:tab pos="2176463" algn="l"/>
                <a:tab pos="2625725" algn="l"/>
                <a:tab pos="3074988" algn="l"/>
                <a:tab pos="3524250" algn="l"/>
                <a:tab pos="3973513" algn="l"/>
                <a:tab pos="4422775" algn="l"/>
                <a:tab pos="4872038" algn="l"/>
                <a:tab pos="5321300" algn="l"/>
                <a:tab pos="5770563" algn="l"/>
                <a:tab pos="6219825" algn="l"/>
                <a:tab pos="6669088" algn="l"/>
                <a:tab pos="7118350" algn="l"/>
                <a:tab pos="7567613" algn="l"/>
                <a:tab pos="8016875" algn="l"/>
                <a:tab pos="8466138" algn="l"/>
                <a:tab pos="8915400" algn="l"/>
                <a:tab pos="9364663" algn="l"/>
              </a:tabLst>
              <a:defRPr/>
            </a:pP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IP right owner has limited rights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criminal procedure (i.e. the right owner is not entitled to appeal the decision of the court)</a:t>
            </a:r>
          </a:p>
        </p:txBody>
      </p:sp>
    </p:spTree>
    <p:extLst>
      <p:ext uri="{BB962C8B-B14F-4D97-AF65-F5344CB8AC3E}">
        <p14:creationId xmlns:p14="http://schemas.microsoft.com/office/powerpoint/2010/main" val="22064387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467544" y="3356992"/>
            <a:ext cx="8280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Criminal procedure can be initiated only when the </a:t>
            </a:r>
            <a:r>
              <a:rPr lang="en-GB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infringement is straightforward</a:t>
            </a:r>
            <a:endParaRPr lang="en-GB" sz="2400" b="1" u="sng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472136" y="1412776"/>
            <a:ext cx="8280400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GB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Sanctions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criminal procedures are high – but the decisions </a:t>
            </a:r>
            <a:r>
              <a:rPr lang="hu-HU" sz="24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did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not deplete all of them 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4915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3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80772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036093" y="2098929"/>
            <a:ext cx="3313112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(practical)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i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SOLUTION</a:t>
            </a:r>
            <a:r>
              <a:rPr lang="en-GB" sz="28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</a:t>
            </a:r>
            <a:r>
              <a:rPr lang="en-GB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endParaRPr lang="en-GB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539750" y="333375"/>
            <a:ext cx="83058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Fortunately 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civil courts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usually bring 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proper and professional decisions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therefore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443706" y="4005064"/>
            <a:ext cx="8497887" cy="181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GB" altLang="x-none" sz="2800" b="1" u="sng" dirty="0" smtClean="0">
                <a:solidFill>
                  <a:srgbClr val="FF6633"/>
                </a:solidFill>
                <a:latin typeface="Tahoma" charset="0"/>
              </a:rPr>
              <a:t>Combine</a:t>
            </a:r>
            <a:r>
              <a:rPr lang="en-GB" altLang="x-none" sz="2800" b="1" dirty="0" smtClean="0">
                <a:solidFill>
                  <a:srgbClr val="FFFFFF"/>
                </a:solidFill>
                <a:latin typeface="Tahoma" charset="0"/>
              </a:rPr>
              <a:t> </a:t>
            </a:r>
            <a:r>
              <a:rPr lang="en-GB" altLang="x-none" sz="2800" b="1" dirty="0" smtClean="0">
                <a:solidFill>
                  <a:srgbClr val="198A8A"/>
                </a:solidFill>
                <a:latin typeface="Tahoma" charset="0"/>
              </a:rPr>
              <a:t>criminal procedure with civil procedure </a:t>
            </a:r>
          </a:p>
          <a:p>
            <a:pPr algn="ctr" defTabSz="449263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GB" altLang="x-none" sz="2800" b="1" dirty="0" smtClean="0">
                <a:solidFill>
                  <a:srgbClr val="198A8A"/>
                </a:solidFill>
                <a:latin typeface="Tahoma" charset="0"/>
              </a:rPr>
              <a:t>immediately after the seizure in the criminal procedure</a:t>
            </a:r>
            <a:endParaRPr lang="en-GB" altLang="x-none" sz="2800" b="1" dirty="0">
              <a:solidFill>
                <a:srgbClr val="198A8A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498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762000" y="838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467544" y="1322848"/>
            <a:ext cx="7696200" cy="3880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00B050"/>
                </a:solidFill>
                <a:latin typeface="Tahoma" charset="0"/>
              </a:rPr>
              <a:t>Case study</a:t>
            </a: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endParaRPr lang="en-GB" altLang="x-none" sz="3600" b="1" dirty="0" smtClean="0">
              <a:solidFill>
                <a:srgbClr val="00B050"/>
              </a:solidFill>
              <a:latin typeface="Tahoma" charset="0"/>
            </a:endParaRP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00B050"/>
                </a:solidFill>
                <a:latin typeface="Tahoma" charset="0"/>
              </a:rPr>
              <a:t> – </a:t>
            </a: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endParaRPr lang="en-GB" altLang="x-none" sz="3600" b="1" dirty="0" smtClean="0">
              <a:solidFill>
                <a:srgbClr val="00B050"/>
              </a:solidFill>
              <a:latin typeface="Tahoma" charset="0"/>
            </a:endParaRP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00B050"/>
                </a:solidFill>
                <a:latin typeface="Tahoma" charset="0"/>
              </a:rPr>
              <a:t>seizure under EU Regulation 608/2013</a:t>
            </a:r>
            <a:endParaRPr lang="en-GB" altLang="x-none" b="1" dirty="0">
              <a:solidFill>
                <a:srgbClr val="00B05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4032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31750" y="1700213"/>
            <a:ext cx="4392613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609600" indent="-598488" algn="ctr" defTabSz="449263" fontAlgn="base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SzPct val="8000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/>
            </a:pPr>
            <a:r>
              <a:rPr lang="hu-HU" sz="2800" b="1" dirty="0">
                <a:solidFill>
                  <a:srgbClr val="198A8A"/>
                </a:solidFill>
                <a:cs typeface="Tahoma" charset="0"/>
              </a:rPr>
              <a:t>The trademark:</a:t>
            </a: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5076825" y="1916113"/>
            <a:ext cx="36004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609600" indent="-598488" algn="ctr" defTabSz="449263" fontAlgn="base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SzPct val="8000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/>
            </a:pPr>
            <a:r>
              <a:rPr lang="hu-HU" sz="2800" b="1" dirty="0">
                <a:solidFill>
                  <a:srgbClr val="198A8A"/>
                </a:solidFill>
                <a:cs typeface="Tahoma" charset="0"/>
              </a:rPr>
              <a:t>The products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468313" y="5300663"/>
            <a:ext cx="3671887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609600" indent="-598488" algn="ctr" defTabSz="449263" fontAlgn="base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SzPct val="8000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/>
            </a:pPr>
            <a:r>
              <a:rPr lang="hu-HU" sz="2800" b="1" dirty="0" err="1">
                <a:solidFill>
                  <a:srgbClr val="198A8A"/>
                </a:solidFill>
                <a:cs typeface="Tahoma" charset="0"/>
              </a:rPr>
              <a:t>Figurative</a:t>
            </a:r>
            <a:r>
              <a:rPr lang="hu-HU" sz="2800" b="1" dirty="0">
                <a:solidFill>
                  <a:srgbClr val="198A8A"/>
                </a:solidFill>
                <a:cs typeface="Tahoma" charset="0"/>
              </a:rPr>
              <a:t> </a:t>
            </a:r>
            <a:r>
              <a:rPr lang="hu-HU" sz="2800" b="1" dirty="0" smtClean="0">
                <a:solidFill>
                  <a:srgbClr val="198A8A"/>
                </a:solidFill>
                <a:cs typeface="Tahoma" charset="0"/>
              </a:rPr>
              <a:t>EUTM</a:t>
            </a:r>
            <a:endParaRPr lang="hu-HU" sz="2800" b="1" dirty="0">
              <a:solidFill>
                <a:srgbClr val="198A8A"/>
              </a:solidFill>
              <a:cs typeface="Tahoma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900113" y="333375"/>
            <a:ext cx="7129462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 defTabSz="449263" fontAlgn="base">
              <a:spcBef>
                <a:spcPts val="175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800" b="1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 No. 1 - </a:t>
            </a: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Simplified procedure</a:t>
            </a:r>
            <a:r>
              <a:rPr lang="hu-HU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under EU Regulation 608/2013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932363" y="6165850"/>
            <a:ext cx="3671887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609600" indent="-598488" algn="ctr" defTabSz="449263" fontAlgn="base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SzPct val="8000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/>
            </a:pPr>
            <a:r>
              <a:rPr lang="hu-HU" sz="2800" b="1" dirty="0">
                <a:solidFill>
                  <a:srgbClr val="198A8A"/>
                </a:solidFill>
                <a:cs typeface="Tahoma" charset="0"/>
              </a:rPr>
              <a:t>Money box</a:t>
            </a:r>
          </a:p>
        </p:txBody>
      </p:sp>
    </p:spTree>
    <p:extLst>
      <p:ext uri="{BB962C8B-B14F-4D97-AF65-F5344CB8AC3E}">
        <p14:creationId xmlns:p14="http://schemas.microsoft.com/office/powerpoint/2010/main" val="37899880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body" sz="half" idx="3"/>
          </p:nvPr>
        </p:nvSpPr>
        <p:spPr>
          <a:xfrm>
            <a:off x="412750" y="1412776"/>
            <a:ext cx="8305800" cy="4525963"/>
          </a:xfrm>
        </p:spPr>
        <p:txBody>
          <a:bodyPr/>
          <a:lstStyle/>
          <a:p>
            <a:pPr marL="341313" indent="-331788" eaLnBrk="1" hangingPunct="1">
              <a:spcBef>
                <a:spcPts val="500"/>
              </a:spcBef>
              <a:buClrTx/>
              <a:buSzPct val="80000"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hu-HU" sz="2000" dirty="0" smtClean="0">
              <a:solidFill>
                <a:srgbClr val="FF0000"/>
              </a:solidFill>
            </a:endParaRPr>
          </a:p>
          <a:p>
            <a:pPr marL="341313" indent="-331788" eaLnBrk="1" hangingPunct="1">
              <a:spcBef>
                <a:spcPts val="500"/>
              </a:spcBef>
              <a:buClrTx/>
              <a:buSzPct val="80000"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hu-HU" sz="2000" dirty="0" smtClean="0">
              <a:solidFill>
                <a:srgbClr val="FF0000"/>
              </a:solidFill>
            </a:endParaRPr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173037" y="1259197"/>
            <a:ext cx="8785225" cy="192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hu-HU" sz="2400" b="1" u="sng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February 25</a:t>
            </a:r>
            <a:r>
              <a:rPr lang="hu-HU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140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units of 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fake products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are 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temporarily seized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customs. The customs office notifies us on the seizure </a:t>
            </a:r>
            <a:r>
              <a:rPr lang="hu-HU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calls the importer, that the products can be destroyed</a:t>
            </a:r>
            <a:r>
              <a:rPr lang="hu-HU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if the importer does not expressly object to the destruction.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412750" y="4149725"/>
            <a:ext cx="87137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49263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x-none" b="1" u="sng" dirty="0">
                <a:solidFill>
                  <a:srgbClr val="FF6633"/>
                </a:solidFill>
                <a:latin typeface="Tahoma" charset="0"/>
              </a:rPr>
              <a:t>February 25</a:t>
            </a:r>
            <a:r>
              <a:rPr lang="hu-HU" altLang="x-none" b="1" dirty="0">
                <a:solidFill>
                  <a:srgbClr val="198A8A"/>
                </a:solidFill>
                <a:latin typeface="Tahoma" charset="0"/>
              </a:rPr>
              <a:t>:</a:t>
            </a:r>
            <a:r>
              <a:rPr lang="en-US" altLang="x-none" b="1" dirty="0">
                <a:solidFill>
                  <a:srgbClr val="198A8A"/>
                </a:solidFill>
                <a:latin typeface="Tahoma" charset="0"/>
              </a:rPr>
              <a:t> </a:t>
            </a:r>
            <a:r>
              <a:rPr lang="hu-HU" altLang="x-none" b="1" dirty="0">
                <a:solidFill>
                  <a:srgbClr val="198A8A"/>
                </a:solidFill>
                <a:latin typeface="Tahoma" charset="0"/>
              </a:rPr>
              <a:t>W</a:t>
            </a:r>
            <a:r>
              <a:rPr lang="en-US" altLang="x-none" b="1" dirty="0">
                <a:solidFill>
                  <a:srgbClr val="198A8A"/>
                </a:solidFill>
                <a:latin typeface="Tahoma" charset="0"/>
              </a:rPr>
              <a:t>e </a:t>
            </a:r>
            <a:r>
              <a:rPr lang="en-US" altLang="x-none" b="1" u="sng" dirty="0">
                <a:solidFill>
                  <a:srgbClr val="198A8A"/>
                </a:solidFill>
                <a:latin typeface="Tahoma" charset="0"/>
              </a:rPr>
              <a:t>inform the trademark owner</a:t>
            </a:r>
            <a:r>
              <a:rPr lang="en-US" altLang="en-US" b="1" u="sng" dirty="0">
                <a:solidFill>
                  <a:srgbClr val="198A8A"/>
                </a:solidFill>
                <a:latin typeface="Tahoma" charset="0"/>
              </a:rPr>
              <a:t>’</a:t>
            </a:r>
            <a:r>
              <a:rPr lang="en-US" altLang="x-none" b="1" u="sng" dirty="0">
                <a:solidFill>
                  <a:srgbClr val="198A8A"/>
                </a:solidFill>
                <a:latin typeface="Tahoma" charset="0"/>
              </a:rPr>
              <a:t>s</a:t>
            </a:r>
            <a:r>
              <a:rPr lang="en-US" altLang="x-none" b="1" dirty="0">
                <a:solidFill>
                  <a:srgbClr val="198A8A"/>
                </a:solidFill>
                <a:latin typeface="Tahoma" charset="0"/>
              </a:rPr>
              <a:t> representative on the seizure.</a:t>
            </a:r>
          </a:p>
        </p:txBody>
      </p:sp>
    </p:spTree>
    <p:extLst>
      <p:ext uri="{BB962C8B-B14F-4D97-AF65-F5344CB8AC3E}">
        <p14:creationId xmlns:p14="http://schemas.microsoft.com/office/powerpoint/2010/main" val="3159147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2411760" y="2348880"/>
            <a:ext cx="3743325" cy="403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 defTabSz="449263" fontAlgn="base">
              <a:spcBef>
                <a:spcPts val="60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u="sng" dirty="0" smtClean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March 24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</a:p>
          <a:p>
            <a:pPr algn="ctr" defTabSz="449263" fontAlgn="base">
              <a:spcBef>
                <a:spcPts val="60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customs office orders the destruction of the counterfeit products and authorises our office to carry out the destruction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23850" y="404813"/>
            <a:ext cx="8496300" cy="155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u="sng" dirty="0" smtClean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February 26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The trademark owner confirms, that the goods are counterfeit, so we </a:t>
            </a:r>
            <a:r>
              <a:rPr lang="en-GB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request the destruction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products in the course of the simplified procedure.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957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60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Customs enforcement</a:t>
            </a:r>
            <a:endParaRPr lang="en-GB" sz="40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32859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EU and national regulation as of 01/01/2014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Regulation (EU) No. 608/2013 of the European Parliament and of the Council 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Regulation (EU) No. 1352/2013 of the European Commission</a:t>
            </a:r>
          </a:p>
          <a:p>
            <a:pPr lvl="1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556/2013. (XII. 31.) Government decree</a:t>
            </a:r>
          </a:p>
          <a:p>
            <a:pPr marL="0" lvl="0" indent="0">
              <a:buNone/>
            </a:pP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Changes for both the customs and the right holders</a:t>
            </a:r>
          </a:p>
          <a:p>
            <a:pPr lvl="0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 material, trainings</a:t>
            </a:r>
          </a:p>
          <a:p>
            <a:pPr lvl="0"/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Detailed internal directions on procedure</a:t>
            </a:r>
          </a:p>
          <a:p>
            <a:pPr lvl="1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007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1476375" y="404813"/>
            <a:ext cx="7056438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49263" eaLnBrk="1" fontAlgn="base" hangingPunct="1">
              <a:spcBef>
                <a:spcPts val="600"/>
              </a:spcBef>
              <a:spcAft>
                <a:spcPct val="0"/>
              </a:spcAft>
              <a:buSzPct val="80000"/>
            </a:pPr>
            <a:r>
              <a:rPr lang="en-GB" altLang="x-none" b="1" u="sng" dirty="0" smtClean="0">
                <a:solidFill>
                  <a:srgbClr val="FF6633"/>
                </a:solidFill>
                <a:latin typeface="Tahoma" charset="0"/>
              </a:rPr>
              <a:t>June 4</a:t>
            </a:r>
            <a:r>
              <a:rPr lang="en-GB" altLang="x-none" b="1" dirty="0" smtClean="0">
                <a:solidFill>
                  <a:srgbClr val="198A8A"/>
                </a:solidFill>
                <a:latin typeface="Tahoma" charset="0"/>
              </a:rPr>
              <a:t>: The day of the destruction – the counterfeit products are smashed into pieces</a:t>
            </a:r>
            <a:endParaRPr lang="en-GB" altLang="x-none" b="1" dirty="0">
              <a:solidFill>
                <a:srgbClr val="198A8A"/>
              </a:solidFill>
              <a:latin typeface="Tahoma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683568" y="3212976"/>
            <a:ext cx="8208962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 fontAlgn="base">
              <a:spcBef>
                <a:spcPts val="60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trademark owner is obliged to pay the storage and destruction costs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1767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997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811213" y="1268760"/>
            <a:ext cx="7696200" cy="3880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FF0000"/>
                </a:solidFill>
                <a:latin typeface="Tahoma" charset="0"/>
              </a:rPr>
              <a:t>Case study</a:t>
            </a: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endParaRPr lang="en-GB" altLang="x-none" sz="3600" b="1" dirty="0" smtClean="0">
              <a:solidFill>
                <a:srgbClr val="FF0000"/>
              </a:solidFill>
              <a:latin typeface="Tahoma" charset="0"/>
            </a:endParaRP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FF0000"/>
                </a:solidFill>
                <a:latin typeface="Tahoma" charset="0"/>
              </a:rPr>
              <a:t> – </a:t>
            </a: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endParaRPr lang="en-GB" altLang="x-none" sz="3600" b="1" dirty="0" smtClean="0">
              <a:solidFill>
                <a:srgbClr val="FF0000"/>
              </a:solidFill>
              <a:latin typeface="Tahoma" charset="0"/>
            </a:endParaRP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FF0000"/>
                </a:solidFill>
                <a:latin typeface="Tahoma" charset="0"/>
              </a:rPr>
              <a:t>domestic seizure under criminal laws</a:t>
            </a:r>
            <a:endParaRPr lang="en-GB" altLang="x-none" sz="3600" b="1" dirty="0">
              <a:solidFill>
                <a:srgbClr val="FF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5568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09600" y="1828800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cs typeface="Microsoft YaHei" charset="0"/>
            </a:endParaRPr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5181600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cs typeface="Microsoft YaHei" charset="0"/>
            </a:endParaRP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395536" y="2924944"/>
            <a:ext cx="860425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hu-HU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products</a:t>
            </a: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counterfeit T-shirts found in the shop of a supermarket chain</a:t>
            </a:r>
          </a:p>
        </p:txBody>
      </p:sp>
    </p:spTree>
    <p:extLst>
      <p:ext uri="{BB962C8B-B14F-4D97-AF65-F5344CB8AC3E}">
        <p14:creationId xmlns:p14="http://schemas.microsoft.com/office/powerpoint/2010/main" val="34097836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179388" y="1125538"/>
            <a:ext cx="4105275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first trace</a:t>
            </a: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hangtag</a:t>
            </a:r>
            <a:r>
              <a:rPr lang="hu-HU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a company name and address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sz="2800" b="1" dirty="0">
              <a:solidFill>
                <a:srgbClr val="198A8A"/>
              </a:solidFill>
              <a:cs typeface="Tahoma" charset="0"/>
            </a:endParaRP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323850" y="3789363"/>
            <a:ext cx="4589463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49263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x-none" sz="2800" b="1" u="sng" dirty="0">
                <a:solidFill>
                  <a:srgbClr val="198A8A"/>
                </a:solidFill>
                <a:latin typeface="Tahoma" charset="0"/>
              </a:rPr>
              <a:t>The </a:t>
            </a:r>
            <a:r>
              <a:rPr lang="hu-HU" altLang="x-none" sz="2800" b="1" u="sng" dirty="0">
                <a:solidFill>
                  <a:srgbClr val="198A8A"/>
                </a:solidFill>
                <a:latin typeface="Tahoma" charset="0"/>
              </a:rPr>
              <a:t>„</a:t>
            </a:r>
            <a:r>
              <a:rPr lang="en-US" altLang="x-none" sz="2800" b="1" u="sng" dirty="0">
                <a:solidFill>
                  <a:srgbClr val="198A8A"/>
                </a:solidFill>
                <a:latin typeface="Tahoma" charset="0"/>
              </a:rPr>
              <a:t>investigation</a:t>
            </a:r>
            <a:r>
              <a:rPr lang="hu-HU" altLang="en-US" sz="2800" b="1" u="sng" dirty="0">
                <a:solidFill>
                  <a:srgbClr val="198A8A"/>
                </a:solidFill>
                <a:latin typeface="Tahoma" charset="0"/>
              </a:rPr>
              <a:t>”</a:t>
            </a:r>
            <a:r>
              <a:rPr lang="en-US" altLang="ja-JP" sz="2800" b="1" dirty="0">
                <a:solidFill>
                  <a:srgbClr val="198A8A"/>
                </a:solidFill>
                <a:latin typeface="Tahoma" charset="0"/>
              </a:rPr>
              <a:t>: Finding the place of storage of the counterfeits</a:t>
            </a:r>
            <a:endParaRPr lang="en-US" altLang="x-none" sz="2800" b="1" dirty="0">
              <a:solidFill>
                <a:srgbClr val="198A8A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996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  <p:par>
                    <p:cTn id="5" fill="hold" nodeType="clickPar">
                      <p:stCondLst>
                        <p:cond delay="indefinite"/>
                      </p:stCondLst>
                      <p:childTnLst>
                        <p:par>
                          <p:cTn id="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997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792941" y="135059"/>
            <a:ext cx="7696200" cy="175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FF0000"/>
                </a:solidFill>
                <a:latin typeface="Tahoma" charset="0"/>
              </a:rPr>
              <a:t>Within 24</a:t>
            </a:r>
            <a:r>
              <a:rPr lang="hu-HU" altLang="x-none" sz="3600" b="1" dirty="0" smtClean="0">
                <a:solidFill>
                  <a:srgbClr val="FF0000"/>
                </a:solidFill>
                <a:latin typeface="Tahoma" charset="0"/>
              </a:rPr>
              <a:t> (8)</a:t>
            </a:r>
            <a:r>
              <a:rPr lang="en-GB" altLang="x-none" sz="3600" b="1" dirty="0" smtClean="0">
                <a:solidFill>
                  <a:srgbClr val="FF0000"/>
                </a:solidFill>
                <a:latin typeface="Tahoma" charset="0"/>
              </a:rPr>
              <a:t> hours the following items had been done… </a:t>
            </a:r>
            <a:endParaRPr lang="en-GB" altLang="x-none" sz="36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92941" y="2276872"/>
            <a:ext cx="7696200" cy="4103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3400" dirty="0" smtClean="0">
                <a:solidFill>
                  <a:schemeClr val="tx1"/>
                </a:solidFill>
                <a:latin typeface="Tahoma" charset="0"/>
              </a:rPr>
              <a:t>Seizure of the counterfeited goods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3400" dirty="0" smtClean="0">
                <a:solidFill>
                  <a:schemeClr val="tx1"/>
                </a:solidFill>
                <a:latin typeface="Tahoma" charset="0"/>
              </a:rPr>
              <a:t>Secured the evidences (papers, etc.)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3400" dirty="0" smtClean="0">
                <a:solidFill>
                  <a:schemeClr val="tx1"/>
                </a:solidFill>
                <a:latin typeface="Tahoma" charset="0"/>
              </a:rPr>
              <a:t>Found one or more targeted criminals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3400" dirty="0" smtClean="0">
                <a:solidFill>
                  <a:schemeClr val="tx1"/>
                </a:solidFill>
                <a:latin typeface="Tahoma" charset="0"/>
              </a:rPr>
              <a:t>Case forwarded to the competent investigation unit</a:t>
            </a:r>
            <a:endParaRPr lang="en-GB" altLang="x-none" sz="3400" b="1" dirty="0">
              <a:solidFill>
                <a:srgbClr val="FF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4905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1660711" y="309396"/>
            <a:ext cx="6505605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Steps after the raid</a:t>
            </a:r>
            <a:endParaRPr lang="hu-HU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(civil procedure has been initiated</a:t>
            </a:r>
            <a:r>
              <a:rPr lang="hu-H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GB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382588" y="1806874"/>
            <a:ext cx="5184775" cy="1387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Cease &amp; desist letter</a:t>
            </a: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the owner of the counterfeit goods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250825" y="3716338"/>
            <a:ext cx="770413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 fontAlgn="base">
              <a:spcBef>
                <a:spcPts val="70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 letter we claimed:</a:t>
            </a:r>
          </a:p>
          <a:p>
            <a:pPr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 smtClean="0">
                <a:solidFill>
                  <a:srgbClr val="198A8A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 on the source</a:t>
            </a:r>
          </a:p>
          <a:p>
            <a:pPr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Information on quantities</a:t>
            </a:r>
          </a:p>
          <a:p>
            <a:pPr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Handing over the remaining stock</a:t>
            </a:r>
          </a:p>
          <a:p>
            <a:pPr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Payment of damages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9005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900113" y="2708920"/>
            <a:ext cx="7775575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Court procedure…years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 has passed….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468313" y="476250"/>
            <a:ext cx="8207375" cy="1802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ts val="60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Investigation procedure</a:t>
            </a:r>
          </a:p>
          <a:p>
            <a:pPr algn="ctr" defTabSz="449263" fontAlgn="base">
              <a:spcBef>
                <a:spcPts val="60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400" b="1" dirty="0" smtClean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ctr" defTabSz="449263" fontAlgn="base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Basic: 2 months</a:t>
            </a:r>
          </a:p>
          <a:p>
            <a:pPr marL="342900" indent="-342900" algn="ctr" defTabSz="449263" fontAlgn="base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Could be extended 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50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6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6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997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792941" y="135059"/>
            <a:ext cx="7696200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00B050"/>
                </a:solidFill>
                <a:latin typeface="Tahoma" charset="0"/>
              </a:rPr>
              <a:t>In summary… </a:t>
            </a:r>
            <a:endParaRPr lang="en-GB" altLang="x-none" sz="3600" b="1" dirty="0">
              <a:solidFill>
                <a:srgbClr val="00B050"/>
              </a:solidFill>
              <a:latin typeface="Tahoma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512" y="2276872"/>
            <a:ext cx="3635043" cy="363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smtClean="0">
                <a:solidFill>
                  <a:schemeClr val="tx1"/>
                </a:solidFill>
                <a:latin typeface="Tahoma" charset="0"/>
              </a:rPr>
              <a:t>Procedure will be finished within 20 w. days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endParaRPr lang="en-GB" altLang="x-none" sz="2000" b="1" dirty="0" smtClean="0">
              <a:solidFill>
                <a:schemeClr val="tx1"/>
              </a:solidFill>
              <a:latin typeface="Tahoma" charset="0"/>
            </a:endParaRP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smtClean="0">
                <a:solidFill>
                  <a:schemeClr val="tx1"/>
                </a:solidFill>
                <a:latin typeface="Tahoma" charset="0"/>
              </a:rPr>
              <a:t>3 stakeholders are involved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smtClean="0">
                <a:solidFill>
                  <a:schemeClr val="tx1"/>
                </a:solidFill>
                <a:latin typeface="Tahoma" charset="0"/>
              </a:rPr>
              <a:t>Goods will be destroyed within one year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smtClean="0">
                <a:solidFill>
                  <a:schemeClr val="tx1"/>
                </a:solidFill>
                <a:latin typeface="Tahoma" charset="0"/>
              </a:rPr>
              <a:t>Costs covered by RH</a:t>
            </a:r>
            <a:endParaRPr lang="en-GB" altLang="x-none" sz="34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68281" y="1045091"/>
            <a:ext cx="3527655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hu-HU" altLang="x-none" sz="3600" b="1" dirty="0" smtClean="0">
                <a:solidFill>
                  <a:srgbClr val="FF0000"/>
                </a:solidFill>
                <a:latin typeface="Tahoma" charset="0"/>
              </a:rPr>
              <a:t>EU 608/2013</a:t>
            </a:r>
            <a:r>
              <a:rPr lang="en-GB" altLang="x-none" sz="3600" b="1" dirty="0" smtClean="0">
                <a:solidFill>
                  <a:srgbClr val="FF0000"/>
                </a:solidFill>
                <a:latin typeface="Tahoma" charset="0"/>
              </a:rPr>
              <a:t> </a:t>
            </a:r>
            <a:endParaRPr lang="en-GB" altLang="x-none" sz="36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922818" y="1051721"/>
            <a:ext cx="3927495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FF0000"/>
                </a:solidFill>
                <a:latin typeface="Tahoma" charset="0"/>
              </a:rPr>
              <a:t>Enforcement </a:t>
            </a:r>
            <a:endParaRPr lang="en-GB" altLang="x-none" sz="36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862074" y="2276872"/>
            <a:ext cx="3635043" cy="382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smtClean="0">
                <a:solidFill>
                  <a:schemeClr val="tx1"/>
                </a:solidFill>
                <a:latin typeface="Tahoma" charset="0"/>
              </a:rPr>
              <a:t>Preparatory procedure will be finished within 1 day (done?)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smtClean="0">
                <a:solidFill>
                  <a:schemeClr val="tx1"/>
                </a:solidFill>
                <a:latin typeface="Tahoma" charset="0"/>
              </a:rPr>
              <a:t>More stakeholders are involved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smtClean="0">
                <a:solidFill>
                  <a:schemeClr val="tx1"/>
                </a:solidFill>
                <a:latin typeface="Tahoma" charset="0"/>
              </a:rPr>
              <a:t>Goods will be destroyed at the end of procedure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smtClean="0">
                <a:solidFill>
                  <a:schemeClr val="tx1"/>
                </a:solidFill>
                <a:latin typeface="Tahoma" charset="0"/>
              </a:rPr>
              <a:t>Costs covered by the Gov.</a:t>
            </a:r>
            <a:endParaRPr lang="en-GB" altLang="x-none" sz="3400" b="1" dirty="0">
              <a:solidFill>
                <a:srgbClr val="FF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403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395288" y="260350"/>
            <a:ext cx="8353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hu-HU" sz="3600" b="1">
                <a:solidFill>
                  <a:srgbClr val="198A8A"/>
                </a:solidFill>
                <a:cs typeface="Tahoma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5580731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Customs enforcement</a:t>
            </a:r>
            <a:endParaRPr lang="en-GB" sz="40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052735"/>
            <a:ext cx="8640960" cy="5668739"/>
          </a:xfrm>
        </p:spPr>
        <p:txBody>
          <a:bodyPr>
            <a:normAutofit/>
          </a:bodyPr>
          <a:lstStyle/>
          <a:p>
            <a:endParaRPr lang="hu-H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request (AFA) OR ex-officio</a:t>
            </a:r>
          </a:p>
          <a:p>
            <a:r>
              <a:rPr lang="en-GB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Goods suspected of infringing an IPR (according to Art. 2. point 1 of the Reg.) </a:t>
            </a:r>
          </a:p>
          <a:p>
            <a:r>
              <a:rPr lang="en-GB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Goods subject to customs supervision or customs control (within the customs territory of the EU)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15304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Exceptions:</a:t>
            </a:r>
            <a:endParaRPr lang="hu-HU" sz="3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GB" sz="3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Overrun</a:t>
            </a:r>
          </a:p>
          <a:p>
            <a:pPr lvl="1"/>
            <a:r>
              <a:rPr lang="en-GB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Parallel importation</a:t>
            </a:r>
          </a:p>
          <a:p>
            <a:pPr lvl="1"/>
            <a:r>
              <a:rPr lang="en-GB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Goods contained in travellers’ personal luggage (of a non-commercial nature)</a:t>
            </a:r>
            <a:endParaRPr lang="en-GB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5</a:t>
            </a:fld>
            <a:endParaRPr lang="hu-HU"/>
          </a:p>
        </p:txBody>
      </p:sp>
      <p:sp>
        <p:nvSpPr>
          <p:cNvPr id="5" name="Cím 1"/>
          <p:cNvSpPr txBox="1">
            <a:spLocks/>
          </p:cNvSpPr>
          <p:nvPr/>
        </p:nvSpPr>
        <p:spPr>
          <a:xfrm>
            <a:off x="609600" y="341040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Customs enforcement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1358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Major changes</a:t>
            </a:r>
            <a:endParaRPr lang="en-GB" sz="4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400600"/>
          </a:xfrm>
        </p:spPr>
        <p:txBody>
          <a:bodyPr>
            <a:normAutofit fontScale="92500" lnSpcReduction="20000"/>
          </a:bodyPr>
          <a:lstStyle/>
          <a:p>
            <a:r>
              <a:rPr lang="en-GB" sz="4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Shorter procedures</a:t>
            </a:r>
          </a:p>
          <a:p>
            <a:endParaRPr lang="hu-HU" sz="4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4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Destruction: part of normal procedure (obligatory)</a:t>
            </a:r>
          </a:p>
          <a:p>
            <a:pPr lvl="1"/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consent of relevant parties</a:t>
            </a:r>
          </a:p>
          <a:p>
            <a:endParaRPr lang="hu-HU" sz="4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4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need to determine infringement of IPR based on national law</a:t>
            </a: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33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Major changes</a:t>
            </a:r>
            <a:endParaRPr lang="en-GB" sz="4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400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4600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 procedure for small consignments</a:t>
            </a:r>
          </a:p>
          <a:p>
            <a:pPr lvl="1"/>
            <a:endParaRPr lang="hu-HU" sz="4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Postal or express courier consignments</a:t>
            </a:r>
          </a:p>
          <a:p>
            <a:pPr lvl="1"/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units or less OR less than 2 kg</a:t>
            </a:r>
          </a:p>
          <a:p>
            <a:pPr lvl="1"/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Destruction: on request (in the AFA)</a:t>
            </a:r>
          </a:p>
          <a:p>
            <a:pPr lvl="1"/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Exception: perishable goods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Reducing administrative burden and costs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Increased efficiency</a:t>
            </a: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0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Application for Action (AFA)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328592"/>
          </a:xfrm>
        </p:spPr>
        <p:txBody>
          <a:bodyPr>
            <a:normAutofit fontScale="92500" lnSpcReduction="10000"/>
          </a:bodyPr>
          <a:lstStyle/>
          <a:p>
            <a:r>
              <a:rPr lang="en-GB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Forms set out in Commission Implementing Regulation (EU) No 1352/2013 (application and request for extension)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Union / National application</a:t>
            </a:r>
          </a:p>
          <a:p>
            <a:r>
              <a:rPr lang="en-GB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Entitlement for submission (persons and entities)</a:t>
            </a:r>
          </a:p>
          <a:p>
            <a:r>
              <a:rPr lang="en-GB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 to a designated customs department</a:t>
            </a:r>
          </a:p>
          <a:p>
            <a:r>
              <a:rPr lang="en-GB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within 30 working days</a:t>
            </a:r>
          </a:p>
          <a:p>
            <a:r>
              <a:rPr lang="en-GB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Validity max. 1 year </a:t>
            </a:r>
          </a:p>
          <a:p>
            <a:r>
              <a:rPr lang="en-GB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 of charge</a:t>
            </a:r>
          </a:p>
          <a:p>
            <a:r>
              <a:rPr lang="en-GB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all relevant data and undertakings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639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hu-H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endParaRPr lang="hu-H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Átellenes sarkain kerekített téglalap 4"/>
          <p:cNvSpPr/>
          <p:nvPr/>
        </p:nvSpPr>
        <p:spPr>
          <a:xfrm>
            <a:off x="1979712" y="1268761"/>
            <a:ext cx="1512168" cy="1580092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1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Suspension of release / detention of goods</a:t>
            </a:r>
            <a:endParaRPr lang="en-GB" sz="1100" dirty="0" smtClean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200" dirty="0" smtClean="0">
                <a:solidFill>
                  <a:srgbClr val="FF0000"/>
                </a:solidFill>
                <a:effectLst/>
                <a:ea typeface="Calibri"/>
                <a:cs typeface="Times New Roman"/>
                <a:sym typeface="Wingdings 2"/>
              </a:rPr>
              <a:t></a:t>
            </a:r>
            <a:endParaRPr lang="hu-HU" sz="1400" dirty="0">
              <a:effectLst/>
              <a:ea typeface="Calibri"/>
              <a:cs typeface="Times New Roman"/>
            </a:endParaRPr>
          </a:p>
        </p:txBody>
      </p:sp>
      <p:sp>
        <p:nvSpPr>
          <p:cNvPr id="6" name="Átellenes sarkain kerekített téglalap 5"/>
          <p:cNvSpPr/>
          <p:nvPr/>
        </p:nvSpPr>
        <p:spPr>
          <a:xfrm>
            <a:off x="3815331" y="1268761"/>
            <a:ext cx="1512168" cy="1580091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4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Notification</a:t>
            </a:r>
            <a:r>
              <a:rPr lang="hu-HU" sz="14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hu-HU" sz="14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declarant</a:t>
            </a:r>
            <a:r>
              <a:rPr lang="hu-HU" sz="14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4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  <a:r>
              <a:rPr lang="hu-HU" sz="14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4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holder</a:t>
            </a:r>
            <a:r>
              <a:rPr lang="hu-HU" sz="14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4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r>
              <a:rPr lang="hu-HU" sz="14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4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goods</a:t>
            </a:r>
            <a:r>
              <a:rPr lang="hu-HU" sz="14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RH </a:t>
            </a:r>
            <a:r>
              <a:rPr lang="hu-HU" sz="3200" dirty="0" smtClean="0">
                <a:solidFill>
                  <a:srgbClr val="0070C0"/>
                </a:solidFill>
                <a:effectLst/>
                <a:ea typeface="Calibri"/>
                <a:cs typeface="Times New Roman"/>
                <a:sym typeface="Webdings"/>
              </a:rPr>
              <a:t></a:t>
            </a:r>
            <a:endParaRPr lang="hu-HU" sz="1100" dirty="0">
              <a:effectLst/>
              <a:ea typeface="Calibri"/>
              <a:cs typeface="Times New Roman"/>
            </a:endParaRPr>
          </a:p>
        </p:txBody>
      </p:sp>
      <p:sp>
        <p:nvSpPr>
          <p:cNvPr id="7" name="Átellenes sarkain kerekített téglalap 6"/>
          <p:cNvSpPr/>
          <p:nvPr/>
        </p:nvSpPr>
        <p:spPr>
          <a:xfrm>
            <a:off x="155825" y="1666476"/>
            <a:ext cx="1535856" cy="1182376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2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Suspicion during customs control</a:t>
            </a:r>
            <a:endParaRPr lang="en-GB" sz="1200" dirty="0" smtClean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400" dirty="0" smtClean="0">
                <a:effectLst/>
                <a:ea typeface="Calibri"/>
                <a:cs typeface="Times New Roman"/>
                <a:sym typeface="Webdings"/>
              </a:rPr>
              <a:t></a:t>
            </a:r>
            <a:endParaRPr lang="en-GB" sz="1400" dirty="0">
              <a:effectLst/>
              <a:ea typeface="Calibri"/>
              <a:cs typeface="Times New Roman"/>
            </a:endParaRPr>
          </a:p>
        </p:txBody>
      </p:sp>
      <p:sp>
        <p:nvSpPr>
          <p:cNvPr id="9" name="Átellenes sarkain kerekített téglalap 8"/>
          <p:cNvSpPr/>
          <p:nvPr/>
        </p:nvSpPr>
        <p:spPr>
          <a:xfrm>
            <a:off x="5868145" y="1711865"/>
            <a:ext cx="1512168" cy="1136987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Release</a:t>
            </a:r>
            <a:r>
              <a:rPr lang="hu-HU" sz="11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goods</a:t>
            </a:r>
            <a:endParaRPr lang="hu-H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4000" dirty="0">
                <a:solidFill>
                  <a:srgbClr val="00B050"/>
                </a:solidFill>
                <a:effectLst/>
                <a:ea typeface="Calibri"/>
                <a:cs typeface="Times New Roman"/>
                <a:sym typeface="Wingdings"/>
              </a:rPr>
              <a:t></a:t>
            </a:r>
            <a:endParaRPr lang="hu-HU" sz="1200" dirty="0">
              <a:effectLst/>
              <a:ea typeface="Calibri"/>
              <a:cs typeface="Times New Roman"/>
            </a:endParaRPr>
          </a:p>
        </p:txBody>
      </p:sp>
      <p:sp>
        <p:nvSpPr>
          <p:cNvPr id="10" name="Átellenes sarkain kerekített téglalap 9"/>
          <p:cNvSpPr/>
          <p:nvPr/>
        </p:nvSpPr>
        <p:spPr>
          <a:xfrm>
            <a:off x="7668344" y="1686606"/>
            <a:ext cx="1357445" cy="1162246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hu-HU" sz="11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Continue</a:t>
            </a:r>
            <a:r>
              <a:rPr lang="hu-HU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1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customs</a:t>
            </a:r>
            <a:r>
              <a:rPr lang="hu-HU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1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procedure</a:t>
            </a:r>
            <a:endParaRPr lang="hu-HU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hu-HU" sz="3600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Átellenes sarkain kerekített téglalap 12"/>
          <p:cNvSpPr/>
          <p:nvPr/>
        </p:nvSpPr>
        <p:spPr>
          <a:xfrm>
            <a:off x="154197" y="3300698"/>
            <a:ext cx="1535856" cy="972981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Continue</a:t>
            </a:r>
            <a:r>
              <a:rPr lang="hu-HU" sz="11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customs</a:t>
            </a:r>
            <a:r>
              <a:rPr lang="hu-HU" sz="11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procedure</a:t>
            </a:r>
            <a:endParaRPr lang="hu-H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600" dirty="0">
                <a:solidFill>
                  <a:srgbClr val="00B050"/>
                </a:solidFill>
                <a:effectLst/>
                <a:ea typeface="Calibri"/>
                <a:cs typeface="Times New Roman"/>
                <a:sym typeface="Wingdings"/>
              </a:rPr>
              <a:t></a:t>
            </a:r>
            <a:endParaRPr lang="hu-HU" sz="1100" dirty="0">
              <a:effectLst/>
              <a:ea typeface="Calibri"/>
              <a:cs typeface="Times New Roman"/>
            </a:endParaRPr>
          </a:p>
        </p:txBody>
      </p:sp>
      <p:sp>
        <p:nvSpPr>
          <p:cNvPr id="14" name="Átellenes sarkain kerekített téglalap 13"/>
          <p:cNvSpPr/>
          <p:nvPr/>
        </p:nvSpPr>
        <p:spPr>
          <a:xfrm>
            <a:off x="5868145" y="3210689"/>
            <a:ext cx="1512168" cy="106299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4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Destruction</a:t>
            </a:r>
            <a:endParaRPr lang="hu-HU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600" dirty="0">
                <a:solidFill>
                  <a:srgbClr val="FF0000"/>
                </a:solidFill>
                <a:effectLst/>
                <a:ea typeface="Calibri"/>
                <a:cs typeface="Times New Roman"/>
                <a:sym typeface="Wingdings"/>
              </a:rPr>
              <a:t></a:t>
            </a:r>
            <a:endParaRPr lang="hu-HU" sz="1100" dirty="0">
              <a:effectLst/>
              <a:ea typeface="Calibri"/>
              <a:cs typeface="Times New Roman"/>
            </a:endParaRPr>
          </a:p>
        </p:txBody>
      </p:sp>
      <p:sp>
        <p:nvSpPr>
          <p:cNvPr id="15" name="Átellenes sarkain kerekített téglalap 14"/>
          <p:cNvSpPr/>
          <p:nvPr/>
        </p:nvSpPr>
        <p:spPr>
          <a:xfrm>
            <a:off x="5868145" y="4653136"/>
            <a:ext cx="1512168" cy="100965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Legal</a:t>
            </a:r>
            <a:r>
              <a:rPr lang="hu-HU" sz="12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2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procedure</a:t>
            </a:r>
            <a:endParaRPr lang="hu-HU" sz="1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600" dirty="0">
                <a:effectLst/>
                <a:ea typeface="Calibri"/>
                <a:cs typeface="Times New Roman"/>
              </a:rPr>
              <a:t>§</a:t>
            </a:r>
            <a:endParaRPr lang="hu-HU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16" name="Egyenes összekötő nyíllal 15"/>
          <p:cNvCxnSpPr>
            <a:stCxn id="7" idx="1"/>
            <a:endCxn id="13" idx="3"/>
          </p:cNvCxnSpPr>
          <p:nvPr/>
        </p:nvCxnSpPr>
        <p:spPr>
          <a:xfrm flipH="1">
            <a:off x="922125" y="2848852"/>
            <a:ext cx="1628" cy="451846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>
            <a:stCxn id="7" idx="0"/>
            <a:endCxn id="5" idx="2"/>
          </p:cNvCxnSpPr>
          <p:nvPr/>
        </p:nvCxnSpPr>
        <p:spPr>
          <a:xfrm flipV="1">
            <a:off x="1691681" y="2058807"/>
            <a:ext cx="288031" cy="198857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nyíllal 25"/>
          <p:cNvCxnSpPr>
            <a:stCxn id="5" idx="0"/>
            <a:endCxn id="6" idx="2"/>
          </p:cNvCxnSpPr>
          <p:nvPr/>
        </p:nvCxnSpPr>
        <p:spPr>
          <a:xfrm>
            <a:off x="3491880" y="2058807"/>
            <a:ext cx="323451" cy="0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/>
          <p:cNvCxnSpPr>
            <a:stCxn id="9" idx="0"/>
            <a:endCxn id="10" idx="2"/>
          </p:cNvCxnSpPr>
          <p:nvPr/>
        </p:nvCxnSpPr>
        <p:spPr>
          <a:xfrm flipV="1">
            <a:off x="7380313" y="2267729"/>
            <a:ext cx="288031" cy="12630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nyíllal 31"/>
          <p:cNvCxnSpPr>
            <a:stCxn id="6" idx="0"/>
            <a:endCxn id="9" idx="2"/>
          </p:cNvCxnSpPr>
          <p:nvPr/>
        </p:nvCxnSpPr>
        <p:spPr>
          <a:xfrm>
            <a:off x="5327499" y="2058807"/>
            <a:ext cx="540646" cy="221552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/>
          <p:cNvCxnSpPr/>
          <p:nvPr/>
        </p:nvCxnSpPr>
        <p:spPr>
          <a:xfrm>
            <a:off x="5597822" y="2267729"/>
            <a:ext cx="0" cy="28902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nyíllal 36"/>
          <p:cNvCxnSpPr>
            <a:endCxn id="14" idx="2"/>
          </p:cNvCxnSpPr>
          <p:nvPr/>
        </p:nvCxnSpPr>
        <p:spPr>
          <a:xfrm>
            <a:off x="5597822" y="3742184"/>
            <a:ext cx="270323" cy="0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nyíllal 39"/>
          <p:cNvCxnSpPr>
            <a:endCxn id="15" idx="2"/>
          </p:cNvCxnSpPr>
          <p:nvPr/>
        </p:nvCxnSpPr>
        <p:spPr>
          <a:xfrm>
            <a:off x="5597822" y="5157961"/>
            <a:ext cx="270323" cy="0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églalap 2"/>
          <p:cNvSpPr/>
          <p:nvPr/>
        </p:nvSpPr>
        <p:spPr>
          <a:xfrm>
            <a:off x="1690053" y="1787912"/>
            <a:ext cx="351378" cy="3906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dirty="0" smtClean="0">
                <a:latin typeface="Times New Roman"/>
                <a:ea typeface="Calibri"/>
                <a:cs typeface="Times New Roman"/>
              </a:rPr>
              <a:t>Y</a:t>
            </a:r>
            <a:endParaRPr lang="hu-HU" sz="1000" dirty="0">
              <a:ea typeface="Calibri"/>
              <a:cs typeface="Times New Roman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72375" y="2874102"/>
            <a:ext cx="351378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dirty="0">
                <a:latin typeface="Times New Roman"/>
                <a:ea typeface="Calibri"/>
                <a:cs typeface="Times New Roman"/>
              </a:rPr>
              <a:t>N</a:t>
            </a:r>
            <a:endParaRPr lang="hu-HU" sz="1000" dirty="0">
              <a:ea typeface="Calibri"/>
              <a:cs typeface="Times New Roman"/>
            </a:endParaRPr>
          </a:p>
        </p:txBody>
      </p:sp>
      <p:sp>
        <p:nvSpPr>
          <p:cNvPr id="11" name="Dia számának hely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15304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3" grpId="0" animBg="1"/>
      <p:bldP spid="14" grpId="0" animBg="1"/>
      <p:bldP spid="15" grpId="0" animBg="1"/>
      <p:bldP spid="3" grpId="0"/>
      <p:bldP spid="4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-téma">
  <a:themeElements>
    <a:clrScheme name="Kék–zöld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1. egyéni sé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4849</TotalTime>
  <Words>1548</Words>
  <Application>Microsoft Office PowerPoint</Application>
  <PresentationFormat>On-screen Show (4:3)</PresentationFormat>
  <Paragraphs>406</Paragraphs>
  <Slides>38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38</vt:i4>
      </vt:variant>
    </vt:vector>
  </HeadingPairs>
  <TitlesOfParts>
    <vt:vector size="53" baseType="lpstr">
      <vt:lpstr>Microsoft YaHei</vt:lpstr>
      <vt:lpstr>ＭＳ Ｐゴシック</vt:lpstr>
      <vt:lpstr>Arial</vt:lpstr>
      <vt:lpstr>Calibri</vt:lpstr>
      <vt:lpstr>Calibri Light</vt:lpstr>
      <vt:lpstr>Tahoma</vt:lpstr>
      <vt:lpstr>Times New Roman</vt:lpstr>
      <vt:lpstr>Webdings</vt:lpstr>
      <vt:lpstr>Wingdings</vt:lpstr>
      <vt:lpstr>Wingdings 2</vt:lpstr>
      <vt:lpstr>Office-téma</vt:lpstr>
      <vt:lpstr>1_Office-téma</vt:lpstr>
      <vt:lpstr>2_Office-téma</vt:lpstr>
      <vt:lpstr>Office Theme</vt:lpstr>
      <vt:lpstr>1_Office Theme</vt:lpstr>
      <vt:lpstr>EU Regulation 608/2013</vt:lpstr>
      <vt:lpstr>Role of customs in IPR enforcement</vt:lpstr>
      <vt:lpstr>Customs enforcement</vt:lpstr>
      <vt:lpstr>Customs enforcement</vt:lpstr>
      <vt:lpstr>PowerPoint Presentation</vt:lpstr>
      <vt:lpstr>Major changes</vt:lpstr>
      <vt:lpstr>Major changes</vt:lpstr>
      <vt:lpstr>Application for Action (AFA)</vt:lpstr>
      <vt:lpstr>Procedure</vt:lpstr>
      <vt:lpstr>Timeline of procedure – on request</vt:lpstr>
      <vt:lpstr>Timeline of procedure – small consignments</vt:lpstr>
      <vt:lpstr>Destruction of goods</vt:lpstr>
      <vt:lpstr>Destruction of goods</vt:lpstr>
      <vt:lpstr>Legal proceedings</vt:lpstr>
      <vt:lpstr>Obligations of right holders</vt:lpstr>
      <vt:lpstr>Sanctions</vt:lpstr>
      <vt:lpstr>PowerPoint Presentation</vt:lpstr>
      <vt:lpstr>IPR trainings</vt:lpstr>
      <vt:lpstr>     </vt:lpstr>
      <vt:lpstr>     </vt:lpstr>
      <vt:lpstr>PowerPoint Presentation</vt:lpstr>
      <vt:lpstr>PowerPoint Presentation</vt:lpstr>
      <vt:lpstr>PowerPoint Presentation</vt:lpstr>
      <vt:lpstr>PowerPoint Presentation</vt:lpstr>
      <vt:lpstr>  </vt:lpstr>
      <vt:lpstr>     </vt:lpstr>
      <vt:lpstr>PowerPoint Presentation</vt:lpstr>
      <vt:lpstr>PowerPoint Presentation</vt:lpstr>
      <vt:lpstr>PowerPoint Presentation</vt:lpstr>
      <vt:lpstr>PowerPoint Presentation</vt:lpstr>
      <vt:lpstr>     </vt:lpstr>
      <vt:lpstr>PowerPoint Presentation</vt:lpstr>
      <vt:lpstr>PowerPoint Presentation</vt:lpstr>
      <vt:lpstr>     </vt:lpstr>
      <vt:lpstr>PowerPoint Presentation</vt:lpstr>
      <vt:lpstr>PowerPoint Presentation</vt:lpstr>
      <vt:lpstr>   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customs in IPR enforcement</dc:title>
  <dc:creator>Jece</dc:creator>
  <cp:lastModifiedBy>Olga M</cp:lastModifiedBy>
  <cp:revision>28</cp:revision>
  <cp:lastPrinted>2014-02-17T08:04:07Z</cp:lastPrinted>
  <dcterms:created xsi:type="dcterms:W3CDTF">2012-03-01T09:36:23Z</dcterms:created>
  <dcterms:modified xsi:type="dcterms:W3CDTF">2018-02-19T10:38:30Z</dcterms:modified>
</cp:coreProperties>
</file>