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4546" r:id="rId1"/>
  </p:sldMasterIdLst>
  <p:notesMasterIdLst>
    <p:notesMasterId r:id="rId18"/>
  </p:notesMasterIdLst>
  <p:handoutMasterIdLst>
    <p:handoutMasterId r:id="rId19"/>
  </p:handoutMasterIdLst>
  <p:sldIdLst>
    <p:sldId id="633" r:id="rId2"/>
    <p:sldId id="632" r:id="rId3"/>
    <p:sldId id="646" r:id="rId4"/>
    <p:sldId id="635" r:id="rId5"/>
    <p:sldId id="636" r:id="rId6"/>
    <p:sldId id="637" r:id="rId7"/>
    <p:sldId id="647" r:id="rId8"/>
    <p:sldId id="642" r:id="rId9"/>
    <p:sldId id="643" r:id="rId10"/>
    <p:sldId id="644" r:id="rId11"/>
    <p:sldId id="645" r:id="rId12"/>
    <p:sldId id="648" r:id="rId13"/>
    <p:sldId id="649" r:id="rId14"/>
    <p:sldId id="650" r:id="rId15"/>
    <p:sldId id="651" r:id="rId16"/>
    <p:sldId id="652" r:id="rId17"/>
  </p:sldIdLst>
  <p:sldSz cx="9144000" cy="6858000" type="screen4x3"/>
  <p:notesSz cx="6810375" cy="9942513"/>
  <p:custDataLst>
    <p:tags r:id="rId20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3600" kern="1200">
        <a:solidFill>
          <a:schemeClr val="bg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600" kern="1200">
        <a:solidFill>
          <a:schemeClr val="bg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600" kern="1200">
        <a:solidFill>
          <a:schemeClr val="bg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600" kern="1200">
        <a:solidFill>
          <a:schemeClr val="bg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600" kern="1200">
        <a:solidFill>
          <a:schemeClr val="bg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3600" kern="1200">
        <a:solidFill>
          <a:schemeClr val="bg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sz="3600" kern="1200">
        <a:solidFill>
          <a:schemeClr val="bg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sz="3600" kern="1200">
        <a:solidFill>
          <a:schemeClr val="bg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sz="3600" kern="1200">
        <a:solidFill>
          <a:schemeClr val="bg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121">
          <p15:clr>
            <a:srgbClr val="A4A3A4"/>
          </p15:clr>
        </p15:guide>
        <p15:guide id="2" orient="horz" pos="720">
          <p15:clr>
            <a:srgbClr val="A4A3A4"/>
          </p15:clr>
        </p15:guide>
        <p15:guide id="3" orient="horz" pos="393">
          <p15:clr>
            <a:srgbClr val="A4A3A4"/>
          </p15:clr>
        </p15:guide>
        <p15:guide id="4" pos="1173">
          <p15:clr>
            <a:srgbClr val="A4A3A4"/>
          </p15:clr>
        </p15:guide>
        <p15:guide id="5" pos="507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32" userDrawn="1">
          <p15:clr>
            <a:srgbClr val="A4A3A4"/>
          </p15:clr>
        </p15:guide>
        <p15:guide id="2" pos="2144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3AE"/>
    <a:srgbClr val="003D7A"/>
    <a:srgbClr val="00CC00"/>
    <a:srgbClr val="00FF00"/>
    <a:srgbClr val="FF0000"/>
    <a:srgbClr val="CCFF66"/>
    <a:srgbClr val="99CC00"/>
    <a:srgbClr val="F5F5F5"/>
    <a:srgbClr val="1FBFFF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0071" autoAdjust="0"/>
  </p:normalViewPr>
  <p:slideViewPr>
    <p:cSldViewPr snapToGrid="0">
      <p:cViewPr varScale="1">
        <p:scale>
          <a:sx n="74" d="100"/>
          <a:sy n="74" d="100"/>
        </p:scale>
        <p:origin x="-1206" y="-90"/>
      </p:cViewPr>
      <p:guideLst>
        <p:guide orient="horz" pos="1121"/>
        <p:guide orient="horz" pos="720"/>
        <p:guide orient="horz" pos="393"/>
        <p:guide pos="1173"/>
        <p:guide pos="5070"/>
      </p:guideLst>
    </p:cSldViewPr>
  </p:slideViewPr>
  <p:outlineViewPr>
    <p:cViewPr>
      <p:scale>
        <a:sx n="33" d="100"/>
        <a:sy n="33" d="100"/>
      </p:scale>
      <p:origin x="0" y="1167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4" d="100"/>
        <a:sy n="84" d="100"/>
      </p:scale>
      <p:origin x="0" y="0"/>
    </p:cViewPr>
  </p:sorterViewPr>
  <p:notesViewPr>
    <p:cSldViewPr snapToGrid="0">
      <p:cViewPr>
        <p:scale>
          <a:sx n="100" d="100"/>
          <a:sy n="100" d="100"/>
        </p:scale>
        <p:origin x="-2544" y="1128"/>
      </p:cViewPr>
      <p:guideLst>
        <p:guide orient="horz" pos="3132"/>
        <p:guide pos="2144"/>
      </p:guideLst>
    </p:cSldViewPr>
  </p:notesViewPr>
  <p:gridSpacing cx="45005" cy="45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51779" cy="495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245" tIns="0" rIns="19245" bIns="0" numCol="1" anchor="t" anchorCtr="0" compatLnSpc="1">
            <a:prstTxWarp prst="textNoShape">
              <a:avLst/>
            </a:prstTxWarp>
          </a:bodyPr>
          <a:lstStyle>
            <a:lvl1pPr defTabSz="923906" eaLnBrk="0" hangingPunct="0">
              <a:defRPr sz="1000" i="1">
                <a:solidFill>
                  <a:schemeClr val="bg2"/>
                </a:solidFill>
                <a:latin typeface="Times New Roman" pitchFamily="18" charset="0"/>
              </a:defRPr>
            </a:lvl1pPr>
          </a:lstStyle>
          <a:p>
            <a:r>
              <a:rPr lang="en-US" smtClean="0"/>
              <a:t>Counterfeit Identification Training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8597" y="0"/>
            <a:ext cx="2951779" cy="495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245" tIns="0" rIns="19245" bIns="0" numCol="1" anchor="t" anchorCtr="0" compatLnSpc="1">
            <a:prstTxWarp prst="textNoShape">
              <a:avLst/>
            </a:prstTxWarp>
          </a:bodyPr>
          <a:lstStyle>
            <a:lvl1pPr algn="r" defTabSz="923906" eaLnBrk="0" hangingPunct="0">
              <a:defRPr sz="1000" i="1">
                <a:solidFill>
                  <a:schemeClr val="bg2"/>
                </a:solidFill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46745"/>
            <a:ext cx="2951779" cy="495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245" tIns="0" rIns="19245" bIns="0" numCol="1" anchor="b" anchorCtr="0" compatLnSpc="1">
            <a:prstTxWarp prst="textNoShape">
              <a:avLst/>
            </a:prstTxWarp>
          </a:bodyPr>
          <a:lstStyle>
            <a:lvl1pPr defTabSz="923906" eaLnBrk="0" hangingPunct="0">
              <a:defRPr sz="1000" i="1">
                <a:solidFill>
                  <a:schemeClr val="bg2"/>
                </a:solidFill>
                <a:latin typeface="Times New Roman" pitchFamily="18" charset="0"/>
              </a:defRPr>
            </a:lvl1pPr>
          </a:lstStyle>
          <a:p>
            <a:r>
              <a:rPr lang="en-US" smtClean="0"/>
              <a:t>FOR LAW ENFORCEMENT USE ONLY</a:t>
            </a:r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8597" y="9446745"/>
            <a:ext cx="2951779" cy="495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245" tIns="0" rIns="19245" bIns="0" numCol="1" anchor="b" anchorCtr="0" compatLnSpc="1">
            <a:prstTxWarp prst="textNoShape">
              <a:avLst/>
            </a:prstTxWarp>
          </a:bodyPr>
          <a:lstStyle>
            <a:lvl1pPr algn="r" defTabSz="923906" eaLnBrk="0" hangingPunct="0">
              <a:defRPr sz="1000" i="1">
                <a:solidFill>
                  <a:schemeClr val="bg2"/>
                </a:solidFill>
                <a:latin typeface="Times New Roman" pitchFamily="18" charset="0"/>
              </a:defRPr>
            </a:lvl1pPr>
          </a:lstStyle>
          <a:p>
            <a:fld id="{B1833E46-01CA-4764-8A48-0A3FE7AB0F7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492473"/>
      </p:ext>
    </p:extLst>
  </p:cSld>
  <p:clrMap bg1="lt1" tx1="dk1" bg2="lt2" tx2="dk2" accent1="accent1" accent2="accent2" accent3="accent3" accent4="accent4" accent5="accent5" accent6="accent6" hlink="hlink" folHlink="folHlink"/>
  <p:hf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51779" cy="495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245" tIns="0" rIns="19245" bIns="0" numCol="1" anchor="t" anchorCtr="0" compatLnSpc="1">
            <a:prstTxWarp prst="textNoShape">
              <a:avLst/>
            </a:prstTxWarp>
          </a:bodyPr>
          <a:lstStyle>
            <a:lvl1pPr defTabSz="923906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r>
              <a:rPr lang="en-US" smtClean="0"/>
              <a:t>Counterfeit Identification Training</a:t>
            </a: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8597" y="0"/>
            <a:ext cx="2951779" cy="495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245" tIns="0" rIns="19245" bIns="0" numCol="1" anchor="t" anchorCtr="0" compatLnSpc="1">
            <a:prstTxWarp prst="textNoShape">
              <a:avLst/>
            </a:prstTxWarp>
          </a:bodyPr>
          <a:lstStyle>
            <a:lvl1pPr algn="r" defTabSz="923906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46745"/>
            <a:ext cx="2951779" cy="495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245" tIns="0" rIns="19245" bIns="0" numCol="1" anchor="b" anchorCtr="0" compatLnSpc="1">
            <a:prstTxWarp prst="textNoShape">
              <a:avLst/>
            </a:prstTxWarp>
          </a:bodyPr>
          <a:lstStyle>
            <a:lvl1pPr defTabSz="923906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r>
              <a:rPr lang="en-US" smtClean="0"/>
              <a:t>FOR LAW ENFORCEMENT USE ONLY</a:t>
            </a:r>
            <a:endParaRPr lang="en-US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8597" y="9446745"/>
            <a:ext cx="2951779" cy="495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245" tIns="0" rIns="19245" bIns="0" numCol="1" anchor="b" anchorCtr="0" compatLnSpc="1">
            <a:prstTxWarp prst="textNoShape">
              <a:avLst/>
            </a:prstTxWarp>
          </a:bodyPr>
          <a:lstStyle>
            <a:lvl1pPr algn="r" defTabSz="923906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fld id="{0653CE5C-8A05-49F3-A0E4-AD566D1334F4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8374" name="Rectangle 6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9163" y="744538"/>
            <a:ext cx="4975225" cy="373221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2055" name="Rectangle 7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8359" y="4721676"/>
            <a:ext cx="4993658" cy="4475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16" tIns="46508" rIns="93016" bIns="4650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notes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09928621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koptekst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Counterfeit Identification Training</a:t>
            </a:r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FOR LAW ENFORCEMENT USE ONLY</a:t>
            </a:r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3CE5C-8A05-49F3-A0E4-AD566D1334F4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1869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koptekst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Counterfeit Identification Training</a:t>
            </a:r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FOR LAW ENFORCEMENT USE ONLY</a:t>
            </a:r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3CE5C-8A05-49F3-A0E4-AD566D1334F4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5047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koptekst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Counterfeit Identification Training</a:t>
            </a:r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FOR LAW ENFORCEMENT USE ONLY</a:t>
            </a:r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3CE5C-8A05-49F3-A0E4-AD566D1334F4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2847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koptekst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Counterfeit Identification Training</a:t>
            </a:r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FOR LAW ENFORCEMENT USE ONLY</a:t>
            </a:r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3CE5C-8A05-49F3-A0E4-AD566D1334F4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9322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koptekst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Counterfeit Identification Training</a:t>
            </a:r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FOR LAW ENFORCEMENT USE ONLY</a:t>
            </a:r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3CE5C-8A05-49F3-A0E4-AD566D1334F4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84431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smtClean="0">
              <a:latin typeface="Arial" panose="020B0604020202020204" pitchFamily="34" charset="0"/>
            </a:endParaRPr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0052">
              <a:defRPr sz="1600" b="1">
                <a:solidFill>
                  <a:srgbClr val="FFFFFF"/>
                </a:solidFill>
                <a:latin typeface="Arial" panose="020B0604020202020204" pitchFamily="34" charset="0"/>
              </a:defRPr>
            </a:lvl1pPr>
            <a:lvl2pPr marL="744213" indent="-286236" defTabSz="900052">
              <a:defRPr sz="1600" b="1">
                <a:solidFill>
                  <a:srgbClr val="FFFFFF"/>
                </a:solidFill>
                <a:latin typeface="Arial" panose="020B0604020202020204" pitchFamily="34" charset="0"/>
              </a:defRPr>
            </a:lvl2pPr>
            <a:lvl3pPr marL="1144943" indent="-228989" defTabSz="900052">
              <a:defRPr sz="1600" b="1">
                <a:solidFill>
                  <a:srgbClr val="FFFFFF"/>
                </a:solidFill>
                <a:latin typeface="Arial" panose="020B0604020202020204" pitchFamily="34" charset="0"/>
              </a:defRPr>
            </a:lvl3pPr>
            <a:lvl4pPr marL="1602920" indent="-228989" defTabSz="900052">
              <a:defRPr sz="1600" b="1">
                <a:solidFill>
                  <a:srgbClr val="FFFFFF"/>
                </a:solidFill>
                <a:latin typeface="Arial" panose="020B0604020202020204" pitchFamily="34" charset="0"/>
              </a:defRPr>
            </a:lvl4pPr>
            <a:lvl5pPr marL="2060898" indent="-228989" defTabSz="900052">
              <a:defRPr sz="1600" b="1">
                <a:solidFill>
                  <a:srgbClr val="FFFFFF"/>
                </a:solidFill>
                <a:latin typeface="Arial" panose="020B0604020202020204" pitchFamily="34" charset="0"/>
              </a:defRPr>
            </a:lvl5pPr>
            <a:lvl6pPr marL="2518875" indent="-228989" algn="ctr" defTabSz="900052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rgbClr val="FFFFFF"/>
                </a:solidFill>
                <a:latin typeface="Arial" panose="020B0604020202020204" pitchFamily="34" charset="0"/>
              </a:defRPr>
            </a:lvl6pPr>
            <a:lvl7pPr marL="2976852" indent="-228989" algn="ctr" defTabSz="900052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rgbClr val="FFFFFF"/>
                </a:solidFill>
                <a:latin typeface="Arial" panose="020B0604020202020204" pitchFamily="34" charset="0"/>
              </a:defRPr>
            </a:lvl7pPr>
            <a:lvl8pPr marL="3434829" indent="-228989" algn="ctr" defTabSz="900052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rgbClr val="FFFFFF"/>
                </a:solidFill>
                <a:latin typeface="Arial" panose="020B0604020202020204" pitchFamily="34" charset="0"/>
              </a:defRPr>
            </a:lvl8pPr>
            <a:lvl9pPr marL="3892807" indent="-228989" algn="ctr" defTabSz="900052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rgbClr val="FFFFFF"/>
                </a:solidFill>
                <a:latin typeface="Arial" panose="020B0604020202020204" pitchFamily="34" charset="0"/>
              </a:defRPr>
            </a:lvl9pPr>
          </a:lstStyle>
          <a:p>
            <a:fld id="{E077DA78-9B80-409B-BEA2-92FF056BE9C9}" type="slidenum">
              <a:rPr lang="en-US" altLang="nl-NL" sz="1200" b="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14</a:t>
            </a:fld>
            <a:endParaRPr lang="en-US" altLang="nl-NL" sz="1200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129365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koptekst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Counterfeit Identification Training</a:t>
            </a:r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FOR LAW ENFORCEMENT USE ONLY</a:t>
            </a:r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3CE5C-8A05-49F3-A0E4-AD566D1334F4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19059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koptekst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Counterfeit Identification Training</a:t>
            </a:r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FOR LAW ENFORCEMENT USE ONLY</a:t>
            </a:r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3CE5C-8A05-49F3-A0E4-AD566D1334F4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181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koptekst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Counterfeit Identification Training</a:t>
            </a:r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FOR LAW ENFORCEMENT USE ONLY</a:t>
            </a:r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3CE5C-8A05-49F3-A0E4-AD566D1334F4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787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koptekst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Counterfeit Identification Training</a:t>
            </a:r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FOR LAW ENFORCEMENT USE ONLY</a:t>
            </a:r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3CE5C-8A05-49F3-A0E4-AD566D1334F4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8893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koptekst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Counterfeit Identification Training</a:t>
            </a:r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FOR LAW ENFORCEMENT USE ONLY</a:t>
            </a:r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3CE5C-8A05-49F3-A0E4-AD566D1334F4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093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koptekst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Counterfeit Identification Training</a:t>
            </a:r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FOR LAW ENFORCEMENT USE ONLY</a:t>
            </a:r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3CE5C-8A05-49F3-A0E4-AD566D1334F4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0439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koptekst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Counterfeit Identification Training</a:t>
            </a:r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FOR LAW ENFORCEMENT USE ONLY</a:t>
            </a:r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3CE5C-8A05-49F3-A0E4-AD566D1334F4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4710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koptekst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Counterfeit Identification Training</a:t>
            </a:r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FOR LAW ENFORCEMENT USE ONLY</a:t>
            </a:r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3CE5C-8A05-49F3-A0E4-AD566D1334F4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8138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koptekst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Counterfeit Identification Training</a:t>
            </a:r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FOR LAW ENFORCEMENT USE ONLY</a:t>
            </a:r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3CE5C-8A05-49F3-A0E4-AD566D1334F4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6460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koptekst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Counterfeit Identification Training</a:t>
            </a:r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FOR LAW ENFORCEMENT USE ONLY</a:t>
            </a:r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3CE5C-8A05-49F3-A0E4-AD566D1334F4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1834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7825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205582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58775" y="1133475"/>
            <a:ext cx="8421688" cy="576263"/>
          </a:xfrm>
          <a:prstGeom prst="rect">
            <a:avLst/>
          </a:prstGeo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1"/>
            <a:r>
              <a:rPr lang="nl-NL" dirty="0" smtClean="0"/>
              <a:t>Klik hier om te typen</a:t>
            </a:r>
          </a:p>
          <a:p>
            <a:pPr lvl="2"/>
            <a:r>
              <a:rPr lang="nl-NL" dirty="0" smtClean="0"/>
              <a:t>Tweede niveau</a:t>
            </a:r>
          </a:p>
          <a:p>
            <a:pPr lvl="3"/>
            <a:r>
              <a:rPr lang="nl-NL" dirty="0" smtClean="0"/>
              <a:t>Derde niveau</a:t>
            </a:r>
          </a:p>
          <a:p>
            <a:pPr lvl="4"/>
            <a:r>
              <a:rPr lang="nl-NL" dirty="0" smtClean="0"/>
              <a:t>Vierde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PKS IPR Team NL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D0606B-0C49-4BDB-BB65-4ED5D3EA9DE9}" type="slidenum">
              <a:rPr lang="nl-NL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728856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blackWhite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umsplatzhalter 10"/>
          <p:cNvSpPr>
            <a:spLocks noGrp="1"/>
          </p:cNvSpPr>
          <p:nvPr>
            <p:ph type="dt" sz="half" idx="2"/>
          </p:nvPr>
        </p:nvSpPr>
        <p:spPr>
          <a:xfrm>
            <a:off x="252000" y="6624000"/>
            <a:ext cx="864000" cy="144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rgbClr val="969696"/>
                </a:solidFill>
                <a:latin typeface="Verdana" pitchFamily="34" charset="0"/>
              </a:defRPr>
            </a:lvl1pPr>
          </a:lstStyle>
          <a:p>
            <a:fld id="{83212BD1-C5DE-4329-AF36-5EF6A751EF2C}" type="datetime1">
              <a:rPr lang="de-DE" smtClean="0"/>
              <a:t>18.02.2018</a:t>
            </a:fld>
            <a:endParaRPr lang="de-DE" dirty="0"/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3"/>
          </p:nvPr>
        </p:nvSpPr>
        <p:spPr>
          <a:xfrm>
            <a:off x="2880000" y="6624000"/>
            <a:ext cx="3384000" cy="144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800">
                <a:solidFill>
                  <a:srgbClr val="969696"/>
                </a:solidFill>
                <a:latin typeface="Verdana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4"/>
          </p:nvPr>
        </p:nvSpPr>
        <p:spPr>
          <a:xfrm>
            <a:off x="7817622" y="6624000"/>
            <a:ext cx="1080000" cy="144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rgbClr val="969696"/>
                </a:solidFill>
                <a:latin typeface="Verdana" pitchFamily="34" charset="0"/>
              </a:defRPr>
            </a:lvl1pPr>
          </a:lstStyle>
          <a:p>
            <a:r>
              <a:rPr lang="de-DE" dirty="0" smtClean="0"/>
              <a:t>Page </a:t>
            </a:r>
            <a:fld id="{8BBDC96F-49E6-428E-9DBC-532D31D59336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idx="1"/>
          </p:nvPr>
        </p:nvSpPr>
        <p:spPr>
          <a:xfrm>
            <a:off x="250824" y="1312863"/>
            <a:ext cx="8640763" cy="521176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10" name="Rectangle 15"/>
          <p:cNvSpPr>
            <a:spLocks noChangeArrowheads="1"/>
          </p:cNvSpPr>
          <p:nvPr userDrawn="1"/>
        </p:nvSpPr>
        <p:spPr bwMode="auto">
          <a:xfrm>
            <a:off x="0" y="0"/>
            <a:ext cx="9144000" cy="1443990"/>
          </a:xfrm>
          <a:prstGeom prst="rect">
            <a:avLst/>
          </a:prstGeom>
          <a:solidFill>
            <a:srgbClr val="22518A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100">
                <a:effectLst/>
                <a:latin typeface="Calibri"/>
                <a:ea typeface="Calibri"/>
                <a:cs typeface="Times New Roman"/>
              </a:rPr>
              <a:t> </a:t>
            </a:r>
          </a:p>
        </p:txBody>
      </p:sp>
      <p:pic>
        <p:nvPicPr>
          <p:cNvPr id="14" name="Picture 4"/>
          <p:cNvPicPr/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31083"/>
            <a:ext cx="963634" cy="542925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Rectangle 17"/>
          <p:cNvSpPr>
            <a:spLocks noChangeArrowheads="1"/>
          </p:cNvSpPr>
          <p:nvPr userDrawn="1"/>
        </p:nvSpPr>
        <p:spPr bwMode="auto">
          <a:xfrm>
            <a:off x="117765" y="1390650"/>
            <a:ext cx="8839576" cy="161925"/>
          </a:xfrm>
          <a:prstGeom prst="rect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s-ES" sz="600" b="1">
                <a:solidFill>
                  <a:srgbClr val="000000"/>
                </a:solidFill>
                <a:effectLst/>
                <a:latin typeface="Arial"/>
                <a:ea typeface="Calibri"/>
                <a:cs typeface="Aharoni"/>
              </a:rPr>
              <a:t>The  E u r o p e a n   U n i o n   I P A  2 0 11  P r o g r a m m e</a:t>
            </a:r>
            <a:endParaRPr lang="en-GB" sz="1100">
              <a:effectLst/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s-ES" sz="600" b="1">
                <a:solidFill>
                  <a:srgbClr val="000000"/>
                </a:solidFill>
                <a:effectLst/>
                <a:latin typeface="Arial"/>
                <a:ea typeface="Calibri"/>
                <a:cs typeface="Aharoni"/>
              </a:rPr>
              <a:t> </a:t>
            </a:r>
            <a:endParaRPr lang="en-GB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7" name="Text Box 20"/>
          <p:cNvSpPr txBox="1">
            <a:spLocks noChangeArrowheads="1"/>
          </p:cNvSpPr>
          <p:nvPr userDrawn="1"/>
        </p:nvSpPr>
        <p:spPr bwMode="auto">
          <a:xfrm>
            <a:off x="1979712" y="447675"/>
            <a:ext cx="5580143" cy="540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 sz="1400" b="1" dirty="0">
                <a:solidFill>
                  <a:srgbClr val="FFFFFF"/>
                </a:solidFill>
                <a:effectLst/>
                <a:latin typeface="Arial Narrow"/>
                <a:ea typeface="Calibri"/>
                <a:cs typeface="Arial"/>
              </a:rPr>
              <a:t> </a:t>
            </a:r>
            <a:endParaRPr lang="en-GB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1400" b="1" dirty="0">
                <a:solidFill>
                  <a:srgbClr val="FFFFFF"/>
                </a:solidFill>
                <a:effectLst/>
                <a:latin typeface="Arial Narrow"/>
                <a:ea typeface="Calibri"/>
                <a:cs typeface="Arial"/>
              </a:rPr>
              <a:t>Strengthening the enforcement of Intellectual Property Rights</a:t>
            </a:r>
            <a:endParaRPr lang="en-GB" sz="1100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19" name="Picture 8" descr="untitled.bmp"/>
          <p:cNvPicPr/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533529"/>
            <a:ext cx="935823" cy="5143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86710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66" r:id="rId1"/>
    <p:sldLayoutId id="2147484567" r:id="rId2"/>
    <p:sldLayoutId id="2147484568" r:id="rId3"/>
  </p:sldLayoutIdLst>
  <p:timing>
    <p:tnLst>
      <p:par>
        <p:cTn id="1" dur="indefinite" restart="never" nodeType="tmRoot"/>
      </p:par>
    </p:tnLst>
  </p:timing>
  <p:hf sldNum="0"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0">
          <a:solidFill>
            <a:schemeClr val="accent3"/>
          </a:solidFill>
          <a:latin typeface="Verdana" pitchFamily="34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</a:defRPr>
      </a:lvl9pPr>
    </p:titleStyle>
    <p:bodyStyle>
      <a:lvl1pPr marL="268288" indent="-268288" algn="l" rtl="0" eaLnBrk="1" fontAlgn="base" hangingPunct="1">
        <a:spcBef>
          <a:spcPts val="600"/>
        </a:spcBef>
        <a:spcAft>
          <a:spcPts val="600"/>
        </a:spcAft>
        <a:buClr>
          <a:srgbClr val="E30034"/>
        </a:buClr>
        <a:buFont typeface="Wingdings" pitchFamily="2" charset="2"/>
        <a:buChar char=""/>
        <a:defRPr sz="2000">
          <a:solidFill>
            <a:schemeClr val="accent3"/>
          </a:solidFill>
          <a:latin typeface="Verdana" pitchFamily="34" charset="0"/>
          <a:ea typeface="+mn-ea"/>
          <a:cs typeface="+mn-cs"/>
        </a:defRPr>
      </a:lvl1pPr>
      <a:lvl2pPr marL="538163" indent="-269875" algn="l" rtl="0" eaLnBrk="1" fontAlgn="base" hangingPunct="1">
        <a:spcBef>
          <a:spcPts val="600"/>
        </a:spcBef>
        <a:spcAft>
          <a:spcPts val="600"/>
        </a:spcAft>
        <a:buClr>
          <a:srgbClr val="E30034"/>
        </a:buClr>
        <a:buFont typeface="Wingdings" pitchFamily="2" charset="2"/>
        <a:buChar char="o"/>
        <a:defRPr sz="2000">
          <a:solidFill>
            <a:schemeClr val="accent3"/>
          </a:solidFill>
          <a:latin typeface="Verdana" pitchFamily="34" charset="0"/>
        </a:defRPr>
      </a:lvl2pPr>
      <a:lvl3pPr marL="810000" indent="-268288" algn="l" rtl="0" eaLnBrk="1" fontAlgn="base" hangingPunct="1">
        <a:spcBef>
          <a:spcPts val="600"/>
        </a:spcBef>
        <a:spcAft>
          <a:spcPts val="600"/>
        </a:spcAft>
        <a:buClr>
          <a:srgbClr val="E30034"/>
        </a:buClr>
        <a:buFont typeface="Verdana" pitchFamily="34" charset="0"/>
        <a:buChar char="¬"/>
        <a:defRPr sz="1800">
          <a:solidFill>
            <a:schemeClr val="accent3"/>
          </a:solidFill>
          <a:latin typeface="Verdana" pitchFamily="34" charset="0"/>
        </a:defRPr>
      </a:lvl3pPr>
      <a:lvl4pPr marL="1079500" indent="-270000" algn="l" rtl="0" eaLnBrk="1" fontAlgn="base" hangingPunct="1">
        <a:spcBef>
          <a:spcPts val="600"/>
        </a:spcBef>
        <a:spcAft>
          <a:spcPts val="600"/>
        </a:spcAft>
        <a:buClr>
          <a:srgbClr val="E30034"/>
        </a:buClr>
        <a:buFont typeface="Symbol" pitchFamily="18" charset="2"/>
        <a:buChar char="-"/>
        <a:defRPr sz="1600">
          <a:solidFill>
            <a:schemeClr val="accent3"/>
          </a:solidFill>
          <a:latin typeface="Verdana" pitchFamily="34" charset="0"/>
        </a:defRPr>
      </a:lvl4pPr>
      <a:lvl5pPr marL="1350000" indent="-270000" algn="l" rtl="0" eaLnBrk="1" fontAlgn="base" hangingPunct="1">
        <a:spcBef>
          <a:spcPts val="600"/>
        </a:spcBef>
        <a:spcAft>
          <a:spcPts val="600"/>
        </a:spcAft>
        <a:buClr>
          <a:srgbClr val="E30034"/>
        </a:buClr>
        <a:buFont typeface="Symbol" pitchFamily="18" charset="2"/>
        <a:buChar char="-"/>
        <a:defRPr sz="1400">
          <a:solidFill>
            <a:schemeClr val="accent3"/>
          </a:solidFill>
          <a:latin typeface="Verdana" pitchFamily="34" charset="0"/>
        </a:defRPr>
      </a:lvl5pPr>
      <a:lvl6pPr marL="2057400" indent="-228600" algn="l" rtl="0" eaLnBrk="1" fontAlgn="base" hangingPunct="1">
        <a:spcBef>
          <a:spcPct val="25000"/>
        </a:spcBef>
        <a:spcAft>
          <a:spcPct val="0"/>
        </a:spcAft>
        <a:buClr>
          <a:schemeClr val="tx1"/>
        </a:buClr>
        <a:buChar char="–"/>
        <a:defRPr sz="2000">
          <a:solidFill>
            <a:srgbClr val="666666"/>
          </a:solidFill>
          <a:latin typeface="+mn-lt"/>
        </a:defRPr>
      </a:lvl6pPr>
      <a:lvl7pPr marL="2514600" indent="-228600" algn="l" rtl="0" eaLnBrk="1" fontAlgn="base" hangingPunct="1">
        <a:spcBef>
          <a:spcPct val="25000"/>
        </a:spcBef>
        <a:spcAft>
          <a:spcPct val="0"/>
        </a:spcAft>
        <a:buClr>
          <a:schemeClr val="tx1"/>
        </a:buClr>
        <a:buChar char="–"/>
        <a:defRPr sz="2000">
          <a:solidFill>
            <a:srgbClr val="666666"/>
          </a:solidFill>
          <a:latin typeface="+mn-lt"/>
        </a:defRPr>
      </a:lvl7pPr>
      <a:lvl8pPr marL="2971800" indent="-228600" algn="l" rtl="0" eaLnBrk="1" fontAlgn="base" hangingPunct="1">
        <a:spcBef>
          <a:spcPct val="25000"/>
        </a:spcBef>
        <a:spcAft>
          <a:spcPct val="0"/>
        </a:spcAft>
        <a:buClr>
          <a:schemeClr val="tx1"/>
        </a:buClr>
        <a:buChar char="–"/>
        <a:defRPr sz="2000">
          <a:solidFill>
            <a:srgbClr val="666666"/>
          </a:solidFill>
          <a:latin typeface="+mn-lt"/>
        </a:defRPr>
      </a:lvl8pPr>
      <a:lvl9pPr marL="3429000" indent="-228600" algn="l" rtl="0" eaLnBrk="1" fontAlgn="base" hangingPunct="1">
        <a:spcBef>
          <a:spcPct val="25000"/>
        </a:spcBef>
        <a:spcAft>
          <a:spcPct val="0"/>
        </a:spcAft>
        <a:buClr>
          <a:schemeClr val="tx1"/>
        </a:buClr>
        <a:buChar char="–"/>
        <a:defRPr sz="2000">
          <a:solidFill>
            <a:srgbClr val="666666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13" Type="http://schemas.openxmlformats.org/officeDocument/2006/relationships/image" Target="../media/image31.jpeg"/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25.jpeg"/><Relationship Id="rId12" Type="http://schemas.openxmlformats.org/officeDocument/2006/relationships/image" Target="../media/image30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4.jpeg"/><Relationship Id="rId11" Type="http://schemas.openxmlformats.org/officeDocument/2006/relationships/image" Target="../media/image29.jpeg"/><Relationship Id="rId5" Type="http://schemas.openxmlformats.org/officeDocument/2006/relationships/image" Target="../media/image23.wmf"/><Relationship Id="rId10" Type="http://schemas.openxmlformats.org/officeDocument/2006/relationships/image" Target="../media/image28.jpeg"/><Relationship Id="rId4" Type="http://schemas.openxmlformats.org/officeDocument/2006/relationships/oleObject" Target="../embeddings/oleObject1.bin"/><Relationship Id="rId9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SCENARIUL 1A</a:t>
            </a:r>
            <a:endParaRPr lang="nl-NL" dirty="0"/>
          </a:p>
        </p:txBody>
      </p:sp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5352" y="4405745"/>
            <a:ext cx="2530622" cy="2530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192" y="2304365"/>
            <a:ext cx="3377046" cy="2251364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09088" y="2304366"/>
            <a:ext cx="3557342" cy="2251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0710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87966" y="1648630"/>
            <a:ext cx="8421688" cy="576263"/>
          </a:xfrm>
        </p:spPr>
        <p:txBody>
          <a:bodyPr/>
          <a:lstStyle/>
          <a:p>
            <a:r>
              <a:rPr lang="ro-RO" dirty="0"/>
              <a:t>Întrebări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12124" y="2511379"/>
            <a:ext cx="8479463" cy="4013245"/>
          </a:xfrm>
        </p:spPr>
        <p:txBody>
          <a:bodyPr/>
          <a:lstStyle/>
          <a:p>
            <a:pPr>
              <a:buClr>
                <a:srgbClr val="003D7A"/>
              </a:buClr>
              <a:buFont typeface="Arial" panose="020B0604020202020204" pitchFamily="34" charset="0"/>
              <a:buChar char="•"/>
            </a:pPr>
            <a:r>
              <a:rPr lang="vi-VN" dirty="0"/>
              <a:t>Care este procedura pentru drepturile de proprietate intelectuală referitoare la aceste bunuri?</a:t>
            </a:r>
          </a:p>
          <a:p>
            <a:pPr>
              <a:buClr>
                <a:srgbClr val="003D7A"/>
              </a:buClr>
              <a:buFont typeface="Arial" panose="020B0604020202020204" pitchFamily="34" charset="0"/>
              <a:buChar char="•"/>
            </a:pPr>
            <a:r>
              <a:rPr lang="vi-VN" dirty="0"/>
              <a:t>Cine trebuie să fie informat în cadrul </a:t>
            </a:r>
            <a:r>
              <a:rPr lang="ro-RO" dirty="0"/>
              <a:t>S</a:t>
            </a:r>
            <a:r>
              <a:rPr lang="vi-VN" dirty="0"/>
              <a:t>erviciului </a:t>
            </a:r>
            <a:r>
              <a:rPr lang="ro-RO" dirty="0"/>
              <a:t>V</a:t>
            </a:r>
            <a:r>
              <a:rPr lang="vi-VN" dirty="0"/>
              <a:t>amal?</a:t>
            </a:r>
          </a:p>
          <a:p>
            <a:pPr>
              <a:buClr>
                <a:srgbClr val="003D7A"/>
              </a:buClr>
              <a:buFont typeface="Arial" panose="020B0604020202020204" pitchFamily="34" charset="0"/>
              <a:buChar char="•"/>
            </a:pPr>
            <a:r>
              <a:rPr lang="vi-VN" dirty="0"/>
              <a:t>Ce drepturi sunt încălcate în </a:t>
            </a:r>
            <a:r>
              <a:rPr lang="ro-RO" dirty="0"/>
              <a:t>cazul acestor</a:t>
            </a:r>
            <a:r>
              <a:rPr lang="vi-VN" dirty="0"/>
              <a:t> expedieri?</a:t>
            </a:r>
            <a:endParaRPr lang="ro-RO" dirty="0"/>
          </a:p>
          <a:p>
            <a:pPr>
              <a:buClr>
                <a:srgbClr val="003D7A"/>
              </a:buClr>
              <a:buFont typeface="Arial" panose="020B0604020202020204" pitchFamily="34" charset="0"/>
              <a:buChar char="•"/>
            </a:pPr>
            <a:r>
              <a:rPr lang="vi-VN" dirty="0"/>
              <a:t>Ce înseamnă </a:t>
            </a:r>
            <a:r>
              <a:rPr lang="ro-RO" dirty="0"/>
              <a:t>dacă vedeți </a:t>
            </a:r>
            <a:r>
              <a:rPr lang="vi-VN" dirty="0"/>
              <a:t>aceste mărfuri împreună?</a:t>
            </a:r>
            <a:endParaRPr lang="nl-NL" dirty="0"/>
          </a:p>
          <a:p>
            <a:pPr>
              <a:buClr>
                <a:srgbClr val="003D7A"/>
              </a:buClr>
              <a:buFont typeface="Arial" panose="020B0604020202020204" pitchFamily="34" charset="0"/>
              <a:buChar char="•"/>
            </a:pPr>
            <a:endParaRPr lang="nl-NL" dirty="0" smtClean="0"/>
          </a:p>
          <a:p>
            <a:pPr>
              <a:buClr>
                <a:srgbClr val="003D7A"/>
              </a:buClr>
              <a:buFont typeface="Arial" panose="020B0604020202020204" pitchFamily="34" charset="0"/>
              <a:buChar char="•"/>
            </a:pP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781163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52000" y="2342479"/>
            <a:ext cx="8640763" cy="4515521"/>
          </a:xfrm>
        </p:spPr>
        <p:txBody>
          <a:bodyPr/>
          <a:lstStyle/>
          <a:p>
            <a:pPr>
              <a:buClr>
                <a:srgbClr val="003D7A"/>
              </a:buClr>
              <a:buFont typeface="Arial" panose="020B0604020202020204" pitchFamily="34" charset="0"/>
              <a:buChar char="•"/>
            </a:pPr>
            <a:r>
              <a:rPr lang="ro-RO" dirty="0" smtClean="0"/>
              <a:t>Cum va avea loc </a:t>
            </a:r>
            <a:r>
              <a:rPr lang="vi-VN" dirty="0" smtClean="0"/>
              <a:t>urmărirea </a:t>
            </a:r>
            <a:r>
              <a:rPr lang="vi-VN" dirty="0"/>
              <a:t>acestui transport în ceea ce privește analiza riscurilor sau </a:t>
            </a:r>
            <a:r>
              <a:rPr lang="ro-RO" dirty="0" smtClean="0"/>
              <a:t>a </a:t>
            </a:r>
            <a:r>
              <a:rPr lang="vi-VN" dirty="0" smtClean="0"/>
              <a:t>informați</a:t>
            </a:r>
            <a:r>
              <a:rPr lang="ro-RO" dirty="0" smtClean="0"/>
              <a:t>ilor vamale</a:t>
            </a:r>
            <a:r>
              <a:rPr lang="vi-VN" dirty="0" smtClean="0"/>
              <a:t>?</a:t>
            </a:r>
            <a:endParaRPr lang="vi-VN" dirty="0"/>
          </a:p>
          <a:p>
            <a:pPr>
              <a:buClr>
                <a:srgbClr val="003D7A"/>
              </a:buClr>
              <a:buFont typeface="Arial" panose="020B0604020202020204" pitchFamily="34" charset="0"/>
              <a:buChar char="•"/>
            </a:pPr>
            <a:r>
              <a:rPr lang="vi-VN" dirty="0"/>
              <a:t>Este necesar să se implice </a:t>
            </a:r>
            <a:r>
              <a:rPr lang="ro-RO" dirty="0" smtClean="0"/>
              <a:t>și alte </a:t>
            </a:r>
            <a:r>
              <a:rPr lang="vi-VN" dirty="0" smtClean="0"/>
              <a:t>alte </a:t>
            </a:r>
            <a:r>
              <a:rPr lang="vi-VN" dirty="0"/>
              <a:t>organisme de aplicare </a:t>
            </a:r>
            <a:r>
              <a:rPr lang="ro-RO" dirty="0" smtClean="0"/>
              <a:t>a drepturilor de proprietate intelectuală?</a:t>
            </a:r>
            <a:endParaRPr lang="vi-VN" dirty="0"/>
          </a:p>
          <a:p>
            <a:pPr>
              <a:buClr>
                <a:srgbClr val="003D7A"/>
              </a:buClr>
              <a:buFont typeface="Arial" panose="020B0604020202020204" pitchFamily="34" charset="0"/>
              <a:buChar char="•"/>
            </a:pPr>
            <a:r>
              <a:rPr lang="vi-VN" dirty="0"/>
              <a:t>De ce </a:t>
            </a:r>
            <a:r>
              <a:rPr lang="ro-RO" dirty="0" smtClean="0"/>
              <a:t>da</a:t>
            </a:r>
            <a:r>
              <a:rPr lang="vi-VN" dirty="0" smtClean="0"/>
              <a:t> </a:t>
            </a:r>
            <a:r>
              <a:rPr lang="vi-VN" dirty="0"/>
              <a:t>/ </a:t>
            </a:r>
            <a:r>
              <a:rPr lang="vi-VN" dirty="0" smtClean="0"/>
              <a:t>nu</a:t>
            </a:r>
            <a:r>
              <a:rPr lang="ro-RO" dirty="0" smtClean="0"/>
              <a:t>?</a:t>
            </a:r>
            <a:endParaRPr lang="nl-NL" dirty="0"/>
          </a:p>
          <a:p>
            <a:pPr>
              <a:buClr>
                <a:srgbClr val="003D7A"/>
              </a:buClr>
              <a:buFont typeface="Arial" panose="020B0604020202020204" pitchFamily="34" charset="0"/>
              <a:buChar char="•"/>
            </a:pP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587966" y="1648630"/>
            <a:ext cx="8421688" cy="576263"/>
          </a:xfrm>
        </p:spPr>
        <p:txBody>
          <a:bodyPr/>
          <a:lstStyle/>
          <a:p>
            <a:r>
              <a:rPr lang="ro-RO" dirty="0"/>
              <a:t>Întrebări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410273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Afbeeldingsresultaat voor postoffice macedonia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Titel 1"/>
          <p:cNvSpPr txBox="1">
            <a:spLocks/>
          </p:cNvSpPr>
          <p:nvPr/>
        </p:nvSpPr>
        <p:spPr>
          <a:xfrm>
            <a:off x="304800" y="1784819"/>
            <a:ext cx="8229600" cy="11430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0">
                <a:solidFill>
                  <a:schemeClr val="accent3"/>
                </a:solidFill>
                <a:latin typeface="Verdana" pitchFamily="34" charset="0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ro-RO" kern="0" dirty="0" smtClean="0"/>
              <a:t>SCENARIUL </a:t>
            </a:r>
            <a:r>
              <a:rPr lang="nl-NL" kern="0" dirty="0" smtClean="0"/>
              <a:t>2</a:t>
            </a:r>
            <a:endParaRPr lang="nl-NL" kern="0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4584" y="2561575"/>
            <a:ext cx="5962650" cy="3981450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8127" y="2374607"/>
            <a:ext cx="2514600" cy="110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682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780" y="2257425"/>
            <a:ext cx="6074265" cy="2719820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36053" y="1661380"/>
            <a:ext cx="2142857" cy="2142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3991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Number Placeholder 5"/>
          <p:cNvSpPr txBox="1">
            <a:spLocks noGrp="1"/>
          </p:cNvSpPr>
          <p:nvPr/>
        </p:nvSpPr>
        <p:spPr bwMode="auto">
          <a:xfrm>
            <a:off x="7380288" y="0"/>
            <a:ext cx="1763712" cy="51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 algn="ctr" eaLnBrk="1" hangingPunct="1">
              <a:spcBef>
                <a:spcPct val="0"/>
              </a:spcBef>
              <a:buFontTx/>
              <a:buNone/>
            </a:pPr>
            <a:fld id="{37A1F8E0-3581-4A32-99A9-694D30653014}" type="slidenum">
              <a:rPr lang="fr-FR" altLang="en-US"/>
              <a:pPr lvl="1" algn="ctr" eaLnBrk="1" hangingPunct="1">
                <a:spcBef>
                  <a:spcPct val="0"/>
                </a:spcBef>
                <a:buFontTx/>
                <a:buNone/>
              </a:pPr>
              <a:t>14</a:t>
            </a:fld>
            <a:endParaRPr lang="fr-FR" altLang="en-US">
              <a:latin typeface="Times New Roman" panose="02020603050405020304" pitchFamily="18" charset="0"/>
            </a:endParaRPr>
          </a:p>
        </p:txBody>
      </p:sp>
      <p:graphicFrame>
        <p:nvGraphicFramePr>
          <p:cNvPr id="38915" name="Object 2"/>
          <p:cNvGraphicFramePr>
            <a:graphicFrameLocks noGrp="1" noChangeAspect="1"/>
          </p:cNvGraphicFramePr>
          <p:nvPr>
            <p:ph type="title" idx="4294967295"/>
          </p:nvPr>
        </p:nvGraphicFramePr>
        <p:xfrm>
          <a:off x="179388" y="188913"/>
          <a:ext cx="1292225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7" name="Image Document" r:id="rId4" imgW="5184475" imgH="3830128" progId="WangImage.Document">
                  <p:embed/>
                </p:oleObj>
              </mc:Choice>
              <mc:Fallback>
                <p:oleObj name="Image Document" r:id="rId4" imgW="5184475" imgH="3830128" progId="WangImage.Document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388" y="188913"/>
                        <a:ext cx="1292225" cy="1143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8916" name="Picture 3" descr="C:\Documents and Settings\Ashley\Application Data\Microsoft\Media Catalog\Novartis_PILs_Full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4805363"/>
            <a:ext cx="2743200" cy="2052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7" name="Picture 4" descr="C:\Documents and Settings\Ashley\Application Data\Microsoft\Media Catalog\Novartis_PILs &amp; Packaging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114800" cy="307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8" name="Picture 5" descr="C:\Documents and Settings\Ashley\Application Data\Microsoft\Media Catalog\Novartis_Packaging x 2 boxes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1676400"/>
            <a:ext cx="5105400" cy="353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9" name="Picture 6" descr="C:\Documents and Settings\Ashley\Application Data\Microsoft\Media Catalog\Novartis_PILs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4235450"/>
            <a:ext cx="3505200" cy="262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0" name="Picture 7" descr="C:\Documents and Settings\Ashley\Application Data\Microsoft\Media Catalog\Novartis_Packaging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33863"/>
            <a:ext cx="3505200" cy="262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1" name="Picture 8" descr="Seizure Israel 280704 P7260008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1438" y="0"/>
            <a:ext cx="2722562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2" name="Picture 10" descr="Israel 220204 P2220015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90800"/>
            <a:ext cx="4038600" cy="247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23" name="Text Box 11"/>
          <p:cNvSpPr txBox="1">
            <a:spLocks noChangeArrowheads="1"/>
          </p:cNvSpPr>
          <p:nvPr/>
        </p:nvSpPr>
        <p:spPr bwMode="auto">
          <a:xfrm>
            <a:off x="2449513" y="5838825"/>
            <a:ext cx="53340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o-RO" altLang="en-US" sz="2800" dirty="0" smtClean="0"/>
              <a:t>Rezultatul verificării camionului</a:t>
            </a:r>
            <a:endParaRPr lang="en-GB" altLang="en-US" sz="2800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en-US" sz="2800" dirty="0"/>
          </a:p>
        </p:txBody>
      </p:sp>
      <p:pic>
        <p:nvPicPr>
          <p:cNvPr id="38924" name="Picture 9" descr="Seizure Israel 280704 P7260004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0"/>
            <a:ext cx="3138488" cy="233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25" name="Oval 14"/>
          <p:cNvSpPr>
            <a:spLocks noChangeArrowheads="1"/>
          </p:cNvSpPr>
          <p:nvPr/>
        </p:nvSpPr>
        <p:spPr bwMode="auto">
          <a:xfrm>
            <a:off x="3792538" y="457200"/>
            <a:ext cx="1625600" cy="990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750764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87966" y="1648630"/>
            <a:ext cx="8421688" cy="576263"/>
          </a:xfrm>
        </p:spPr>
        <p:txBody>
          <a:bodyPr/>
          <a:lstStyle/>
          <a:p>
            <a:r>
              <a:rPr lang="ro-RO" dirty="0"/>
              <a:t>Întrebări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12124" y="2511379"/>
            <a:ext cx="8479463" cy="4013245"/>
          </a:xfrm>
        </p:spPr>
        <p:txBody>
          <a:bodyPr>
            <a:normAutofit/>
          </a:bodyPr>
          <a:lstStyle/>
          <a:p>
            <a:pPr>
              <a:buClr>
                <a:srgbClr val="003D7A"/>
              </a:buClr>
              <a:buFont typeface="Arial" panose="020B0604020202020204" pitchFamily="34" charset="0"/>
              <a:buChar char="•"/>
            </a:pPr>
            <a:r>
              <a:rPr lang="vi-VN" dirty="0" smtClean="0"/>
              <a:t>Este </a:t>
            </a:r>
            <a:r>
              <a:rPr lang="vi-VN" dirty="0"/>
              <a:t>o încălcare a drepturilor de proprietate intelectuală?</a:t>
            </a:r>
          </a:p>
          <a:p>
            <a:pPr>
              <a:buClr>
                <a:srgbClr val="003D7A"/>
              </a:buClr>
              <a:buFont typeface="Arial" panose="020B0604020202020204" pitchFamily="34" charset="0"/>
              <a:buChar char="•"/>
            </a:pPr>
            <a:r>
              <a:rPr lang="ro-RO" dirty="0" smtClean="0"/>
              <a:t>Dacă </a:t>
            </a:r>
            <a:r>
              <a:rPr lang="vi-VN" dirty="0" smtClean="0"/>
              <a:t>da</a:t>
            </a:r>
            <a:r>
              <a:rPr lang="vi-VN" dirty="0"/>
              <a:t>, care drepturi sunt încălcate în </a:t>
            </a:r>
            <a:r>
              <a:rPr lang="ro-RO" dirty="0" smtClean="0"/>
              <a:t>cazul acestor </a:t>
            </a:r>
            <a:r>
              <a:rPr lang="vi-VN" dirty="0" smtClean="0"/>
              <a:t>expedieri</a:t>
            </a:r>
            <a:r>
              <a:rPr lang="vi-VN" dirty="0"/>
              <a:t>?</a:t>
            </a:r>
            <a:endParaRPr lang="ro-RO" dirty="0" smtClean="0"/>
          </a:p>
          <a:p>
            <a:pPr>
              <a:buClr>
                <a:srgbClr val="003D7A"/>
              </a:buClr>
              <a:buFont typeface="Arial" panose="020B0604020202020204" pitchFamily="34" charset="0"/>
              <a:buChar char="•"/>
            </a:pPr>
            <a:r>
              <a:rPr lang="vi-VN" dirty="0" smtClean="0"/>
              <a:t>Cine </a:t>
            </a:r>
            <a:r>
              <a:rPr lang="vi-VN" dirty="0"/>
              <a:t>trebuie să fie informat în cadrul </a:t>
            </a:r>
            <a:r>
              <a:rPr lang="ro-RO" dirty="0"/>
              <a:t>S</a:t>
            </a:r>
            <a:r>
              <a:rPr lang="vi-VN" dirty="0"/>
              <a:t>erviciului </a:t>
            </a:r>
            <a:r>
              <a:rPr lang="ro-RO" dirty="0"/>
              <a:t>V</a:t>
            </a:r>
            <a:r>
              <a:rPr lang="vi-VN" dirty="0"/>
              <a:t>amal?</a:t>
            </a:r>
          </a:p>
          <a:p>
            <a:pPr>
              <a:buClr>
                <a:srgbClr val="003D7A"/>
              </a:buClr>
              <a:buFont typeface="Arial" panose="020B0604020202020204" pitchFamily="34" charset="0"/>
              <a:buChar char="•"/>
            </a:pPr>
            <a:r>
              <a:rPr lang="vi-VN" dirty="0" smtClean="0"/>
              <a:t>Ce </a:t>
            </a:r>
            <a:r>
              <a:rPr lang="vi-VN" dirty="0"/>
              <a:t>înseamnă </a:t>
            </a:r>
            <a:r>
              <a:rPr lang="ro-RO" dirty="0"/>
              <a:t>dacă vedeți </a:t>
            </a:r>
            <a:r>
              <a:rPr lang="vi-VN" dirty="0"/>
              <a:t>aceste mărfuri împreună?</a:t>
            </a:r>
            <a:endParaRPr lang="nl-NL" dirty="0"/>
          </a:p>
          <a:p>
            <a:pPr>
              <a:buClr>
                <a:srgbClr val="003D7A"/>
              </a:buClr>
              <a:buFont typeface="Arial" panose="020B0604020202020204" pitchFamily="34" charset="0"/>
              <a:buChar char="•"/>
            </a:pPr>
            <a:endParaRPr lang="nl-NL" dirty="0" smtClean="0"/>
          </a:p>
          <a:p>
            <a:pPr>
              <a:buClr>
                <a:srgbClr val="003D7A"/>
              </a:buClr>
              <a:buFont typeface="Arial" panose="020B0604020202020204" pitchFamily="34" charset="0"/>
              <a:buChar char="•"/>
            </a:pPr>
            <a:endParaRPr lang="nl-NL" dirty="0" smtClean="0"/>
          </a:p>
          <a:p>
            <a:pPr>
              <a:buClr>
                <a:srgbClr val="003D7A"/>
              </a:buClr>
              <a:buFont typeface="Arial" panose="020B0604020202020204" pitchFamily="34" charset="0"/>
              <a:buChar char="•"/>
            </a:pP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742515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52000" y="2342479"/>
            <a:ext cx="8640763" cy="4515521"/>
          </a:xfrm>
        </p:spPr>
        <p:txBody>
          <a:bodyPr/>
          <a:lstStyle/>
          <a:p>
            <a:pPr>
              <a:buClr>
                <a:srgbClr val="003D7A"/>
              </a:buClr>
              <a:buFont typeface="Arial" panose="020B0604020202020204" pitchFamily="34" charset="0"/>
              <a:buChar char="•"/>
            </a:pPr>
            <a:r>
              <a:rPr lang="ro-RO" dirty="0" smtClean="0"/>
              <a:t>Cum va avea loc </a:t>
            </a:r>
            <a:r>
              <a:rPr lang="vi-VN" dirty="0" smtClean="0"/>
              <a:t>urmărirea </a:t>
            </a:r>
            <a:r>
              <a:rPr lang="vi-VN" dirty="0"/>
              <a:t>acestui transport în ceea ce privește analiza riscurilor sau </a:t>
            </a:r>
            <a:r>
              <a:rPr lang="ro-RO" dirty="0"/>
              <a:t>a </a:t>
            </a:r>
            <a:r>
              <a:rPr lang="vi-VN" dirty="0"/>
              <a:t>informați</a:t>
            </a:r>
            <a:r>
              <a:rPr lang="ro-RO" dirty="0"/>
              <a:t>ilor vamale</a:t>
            </a:r>
            <a:r>
              <a:rPr lang="vi-VN" dirty="0"/>
              <a:t>?</a:t>
            </a:r>
          </a:p>
          <a:p>
            <a:pPr>
              <a:buClr>
                <a:srgbClr val="003D7A"/>
              </a:buClr>
              <a:buFont typeface="Arial" panose="020B0604020202020204" pitchFamily="34" charset="0"/>
              <a:buChar char="•"/>
            </a:pPr>
            <a:r>
              <a:rPr lang="vi-VN" dirty="0"/>
              <a:t>Este necesar să se implice </a:t>
            </a:r>
            <a:r>
              <a:rPr lang="ro-RO" dirty="0"/>
              <a:t>și alte </a:t>
            </a:r>
            <a:r>
              <a:rPr lang="vi-VN" dirty="0"/>
              <a:t>alte organisme de aplicare </a:t>
            </a:r>
            <a:r>
              <a:rPr lang="ro-RO" dirty="0"/>
              <a:t>a drepturilor de proprietate intelectuală?</a:t>
            </a:r>
            <a:endParaRPr lang="vi-VN" dirty="0"/>
          </a:p>
          <a:p>
            <a:pPr>
              <a:buClr>
                <a:srgbClr val="003D7A"/>
              </a:buClr>
              <a:buFont typeface="Arial" panose="020B0604020202020204" pitchFamily="34" charset="0"/>
              <a:buChar char="•"/>
            </a:pPr>
            <a:r>
              <a:rPr lang="vi-VN" dirty="0"/>
              <a:t>De ce </a:t>
            </a:r>
            <a:r>
              <a:rPr lang="ro-RO" dirty="0"/>
              <a:t>da</a:t>
            </a:r>
            <a:r>
              <a:rPr lang="vi-VN" dirty="0"/>
              <a:t> / nu</a:t>
            </a:r>
            <a:r>
              <a:rPr lang="ro-RO" dirty="0"/>
              <a:t>?</a:t>
            </a:r>
            <a:endParaRPr lang="nl-NL" dirty="0"/>
          </a:p>
          <a:p>
            <a:pPr>
              <a:buClr>
                <a:srgbClr val="003D7A"/>
              </a:buClr>
              <a:buFont typeface="Arial" panose="020B0604020202020204" pitchFamily="34" charset="0"/>
              <a:buChar char="•"/>
            </a:pPr>
            <a:endParaRPr lang="nl-NL" dirty="0"/>
          </a:p>
          <a:p>
            <a:pPr>
              <a:buClr>
                <a:srgbClr val="003D7A"/>
              </a:buClr>
              <a:buFont typeface="Arial" panose="020B0604020202020204" pitchFamily="34" charset="0"/>
              <a:buChar char="•"/>
            </a:pP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587966" y="1648630"/>
            <a:ext cx="8421688" cy="576263"/>
          </a:xfrm>
        </p:spPr>
        <p:txBody>
          <a:bodyPr/>
          <a:lstStyle/>
          <a:p>
            <a:r>
              <a:rPr lang="ro-RO" dirty="0"/>
              <a:t>Întrebări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429373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:\Img_071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827" y="1691639"/>
            <a:ext cx="4186845" cy="3140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 descr="A:\Img_070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44" y="1691639"/>
            <a:ext cx="4186845" cy="3140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64160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12124" y="1700584"/>
            <a:ext cx="8421688" cy="576263"/>
          </a:xfrm>
        </p:spPr>
        <p:txBody>
          <a:bodyPr/>
          <a:lstStyle/>
          <a:p>
            <a:r>
              <a:rPr lang="ro-RO" dirty="0" smtClean="0"/>
              <a:t>Întrebări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12124" y="2511379"/>
            <a:ext cx="8479463" cy="4013245"/>
          </a:xfrm>
        </p:spPr>
        <p:txBody>
          <a:bodyPr/>
          <a:lstStyle/>
          <a:p>
            <a:pPr>
              <a:buClr>
                <a:srgbClr val="003D7A"/>
              </a:buClr>
              <a:buFont typeface="Arial" panose="020B0604020202020204" pitchFamily="34" charset="0"/>
              <a:buChar char="•"/>
            </a:pPr>
            <a:r>
              <a:rPr lang="vi-VN" dirty="0" smtClean="0"/>
              <a:t>Care </a:t>
            </a:r>
            <a:r>
              <a:rPr lang="vi-VN" dirty="0"/>
              <a:t>este procedura pentru drepturile de proprietate intelectuală referitoare la aceste bunuri?</a:t>
            </a:r>
          </a:p>
          <a:p>
            <a:pPr>
              <a:buClr>
                <a:srgbClr val="003D7A"/>
              </a:buClr>
              <a:buFont typeface="Arial" panose="020B0604020202020204" pitchFamily="34" charset="0"/>
              <a:buChar char="•"/>
            </a:pPr>
            <a:r>
              <a:rPr lang="vi-VN" dirty="0"/>
              <a:t>Cine trebuie să fie informat în cadrul </a:t>
            </a:r>
            <a:r>
              <a:rPr lang="ro-RO" dirty="0" smtClean="0"/>
              <a:t>S</a:t>
            </a:r>
            <a:r>
              <a:rPr lang="vi-VN" dirty="0" smtClean="0"/>
              <a:t>erviciului </a:t>
            </a:r>
            <a:r>
              <a:rPr lang="ro-RO" dirty="0" smtClean="0"/>
              <a:t>V</a:t>
            </a:r>
            <a:r>
              <a:rPr lang="vi-VN" dirty="0" smtClean="0"/>
              <a:t>amal</a:t>
            </a:r>
            <a:r>
              <a:rPr lang="vi-VN" dirty="0"/>
              <a:t>?</a:t>
            </a:r>
          </a:p>
          <a:p>
            <a:pPr>
              <a:buClr>
                <a:srgbClr val="003D7A"/>
              </a:buClr>
              <a:buFont typeface="Arial" panose="020B0604020202020204" pitchFamily="34" charset="0"/>
              <a:buChar char="•"/>
            </a:pPr>
            <a:r>
              <a:rPr lang="vi-VN" dirty="0"/>
              <a:t>Ce drepturi sunt încălcate în aceste expedieri?</a:t>
            </a:r>
            <a:endParaRPr lang="nl-NL" dirty="0" smtClean="0"/>
          </a:p>
          <a:p>
            <a:pPr marL="0" indent="0">
              <a:buClr>
                <a:srgbClr val="003D7A"/>
              </a:buClr>
              <a:buNone/>
            </a:pPr>
            <a:endParaRPr lang="nl-NL" dirty="0" smtClean="0"/>
          </a:p>
          <a:p>
            <a:pPr>
              <a:buClr>
                <a:srgbClr val="003D7A"/>
              </a:buClr>
              <a:buFont typeface="Arial" panose="020B0604020202020204" pitchFamily="34" charset="0"/>
              <a:buChar char="•"/>
            </a:pP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652330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992" y="2200456"/>
            <a:ext cx="60960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el 1"/>
          <p:cNvSpPr txBox="1">
            <a:spLocks/>
          </p:cNvSpPr>
          <p:nvPr/>
        </p:nvSpPr>
        <p:spPr>
          <a:xfrm>
            <a:off x="315192" y="1628956"/>
            <a:ext cx="8229600" cy="11430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0">
                <a:solidFill>
                  <a:schemeClr val="accent3"/>
                </a:solidFill>
                <a:latin typeface="Verdana" pitchFamily="34" charset="0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nl-NL" kern="0" dirty="0" smtClean="0"/>
              <a:t>S</a:t>
            </a:r>
            <a:r>
              <a:rPr lang="ro-RO" kern="0" dirty="0" smtClean="0"/>
              <a:t>CENARIUL </a:t>
            </a:r>
            <a:r>
              <a:rPr lang="nl-NL" kern="0" dirty="0" smtClean="0"/>
              <a:t>1 B</a:t>
            </a:r>
            <a:endParaRPr lang="nl-NL" kern="0" dirty="0"/>
          </a:p>
        </p:txBody>
      </p:sp>
    </p:spTree>
    <p:extLst>
      <p:ext uri="{BB962C8B-B14F-4D97-AF65-F5344CB8AC3E}">
        <p14:creationId xmlns:p14="http://schemas.microsoft.com/office/powerpoint/2010/main" val="6379542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9645" y="1797625"/>
            <a:ext cx="6515100" cy="4886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387848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582" y="2047008"/>
            <a:ext cx="3986646" cy="2989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4455" y="2054801"/>
            <a:ext cx="3976256" cy="2982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40399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87966" y="1648630"/>
            <a:ext cx="8421688" cy="576263"/>
          </a:xfrm>
        </p:spPr>
        <p:txBody>
          <a:bodyPr/>
          <a:lstStyle/>
          <a:p>
            <a:r>
              <a:rPr lang="ro-RO" dirty="0" smtClean="0"/>
              <a:t>Întrebări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12124" y="2511379"/>
            <a:ext cx="8479463" cy="4013245"/>
          </a:xfrm>
        </p:spPr>
        <p:txBody>
          <a:bodyPr>
            <a:normAutofit/>
          </a:bodyPr>
          <a:lstStyle/>
          <a:p>
            <a:pPr>
              <a:buClr>
                <a:srgbClr val="003D7A"/>
              </a:buClr>
              <a:buFont typeface="Arial" panose="020B0604020202020204" pitchFamily="34" charset="0"/>
              <a:buChar char="•"/>
            </a:pPr>
            <a:r>
              <a:rPr lang="vi-VN" dirty="0" smtClean="0"/>
              <a:t>Care </a:t>
            </a:r>
            <a:r>
              <a:rPr lang="vi-VN" dirty="0"/>
              <a:t>este procedura pentru drepturile de proprietate intelectuală referitoare la aceste bunuri?</a:t>
            </a:r>
          </a:p>
          <a:p>
            <a:pPr>
              <a:buClr>
                <a:srgbClr val="003D7A"/>
              </a:buClr>
              <a:buFont typeface="Arial" panose="020B0604020202020204" pitchFamily="34" charset="0"/>
              <a:buChar char="•"/>
            </a:pPr>
            <a:r>
              <a:rPr lang="vi-VN" dirty="0"/>
              <a:t>Cine trebuie să fie informat în cadrul </a:t>
            </a:r>
            <a:r>
              <a:rPr lang="ro-RO" dirty="0"/>
              <a:t>S</a:t>
            </a:r>
            <a:r>
              <a:rPr lang="vi-VN" dirty="0"/>
              <a:t>erviciului </a:t>
            </a:r>
            <a:r>
              <a:rPr lang="ro-RO" dirty="0"/>
              <a:t>V</a:t>
            </a:r>
            <a:r>
              <a:rPr lang="vi-VN" dirty="0"/>
              <a:t>amal?</a:t>
            </a:r>
          </a:p>
          <a:p>
            <a:pPr>
              <a:buClr>
                <a:srgbClr val="003D7A"/>
              </a:buClr>
              <a:buFont typeface="Arial" panose="020B0604020202020204" pitchFamily="34" charset="0"/>
              <a:buChar char="•"/>
            </a:pPr>
            <a:r>
              <a:rPr lang="vi-VN" dirty="0"/>
              <a:t>Ce drepturi sunt încălcate în </a:t>
            </a:r>
            <a:r>
              <a:rPr lang="ro-RO" dirty="0" smtClean="0"/>
              <a:t>cazul acestor</a:t>
            </a:r>
            <a:r>
              <a:rPr lang="vi-VN" dirty="0" smtClean="0"/>
              <a:t> </a:t>
            </a:r>
            <a:r>
              <a:rPr lang="vi-VN" dirty="0"/>
              <a:t>expedieri</a:t>
            </a:r>
            <a:r>
              <a:rPr lang="vi-VN" dirty="0" smtClean="0"/>
              <a:t>?</a:t>
            </a:r>
            <a:endParaRPr lang="ro-RO" dirty="0" smtClean="0"/>
          </a:p>
          <a:p>
            <a:pPr>
              <a:buClr>
                <a:srgbClr val="003D7A"/>
              </a:buClr>
              <a:buFont typeface="Arial" panose="020B0604020202020204" pitchFamily="34" charset="0"/>
              <a:buChar char="•"/>
            </a:pPr>
            <a:r>
              <a:rPr lang="vi-VN" dirty="0"/>
              <a:t>Ce înseamnă </a:t>
            </a:r>
            <a:r>
              <a:rPr lang="ro-RO" dirty="0" smtClean="0"/>
              <a:t>dacă vedeți </a:t>
            </a:r>
            <a:r>
              <a:rPr lang="vi-VN" dirty="0" smtClean="0"/>
              <a:t>aceste </a:t>
            </a:r>
            <a:r>
              <a:rPr lang="vi-VN" dirty="0"/>
              <a:t>mărfuri împreună</a:t>
            </a:r>
            <a:r>
              <a:rPr lang="vi-VN" dirty="0" smtClean="0"/>
              <a:t>?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279787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2000" y="1708865"/>
            <a:ext cx="8421688" cy="576263"/>
          </a:xfrm>
        </p:spPr>
        <p:txBody>
          <a:bodyPr/>
          <a:lstStyle/>
          <a:p>
            <a:r>
              <a:rPr lang="nl-NL" dirty="0" smtClean="0"/>
              <a:t>3 </a:t>
            </a:r>
            <a:r>
              <a:rPr lang="ro-RO" dirty="0" smtClean="0"/>
              <a:t>Studii de caz Cargo/Curierat </a:t>
            </a:r>
            <a:r>
              <a:rPr lang="ro-RO" dirty="0" err="1" smtClean="0"/>
              <a:t>Avia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42462" y="2536355"/>
            <a:ext cx="8640763" cy="5211762"/>
          </a:xfrm>
        </p:spPr>
        <p:txBody>
          <a:bodyPr/>
          <a:lstStyle/>
          <a:p>
            <a:pPr marL="0" indent="0">
              <a:buClr>
                <a:srgbClr val="003D7A"/>
              </a:buClr>
              <a:buNone/>
            </a:pPr>
            <a:r>
              <a:rPr lang="nl-NL" dirty="0" smtClean="0"/>
              <a:t>La </a:t>
            </a:r>
            <a:r>
              <a:rPr lang="nl-NL" dirty="0" err="1"/>
              <a:t>aeroportul</a:t>
            </a:r>
            <a:r>
              <a:rPr lang="nl-NL" dirty="0"/>
              <a:t> </a:t>
            </a:r>
            <a:r>
              <a:rPr lang="nl-NL" dirty="0" err="1"/>
              <a:t>din</a:t>
            </a:r>
            <a:r>
              <a:rPr lang="nl-NL" dirty="0"/>
              <a:t> Skopje </a:t>
            </a:r>
            <a:r>
              <a:rPr lang="nl-NL" dirty="0" err="1"/>
              <a:t>inspectați</a:t>
            </a:r>
            <a:r>
              <a:rPr lang="nl-NL" dirty="0"/>
              <a:t> </a:t>
            </a:r>
            <a:r>
              <a:rPr lang="nl-NL" dirty="0" err="1"/>
              <a:t>un</a:t>
            </a:r>
            <a:r>
              <a:rPr lang="nl-NL" dirty="0"/>
              <a:t> transport DHL</a:t>
            </a:r>
            <a:endParaRPr lang="nl-NL" dirty="0" smtClean="0"/>
          </a:p>
          <a:p>
            <a:pPr>
              <a:buClr>
                <a:srgbClr val="003D7A"/>
              </a:buClr>
              <a:buFont typeface="Arial" panose="020B0604020202020204" pitchFamily="34" charset="0"/>
              <a:buChar char="•"/>
            </a:pPr>
            <a:endParaRPr lang="nl-NL" dirty="0"/>
          </a:p>
          <a:p>
            <a:pPr>
              <a:buClr>
                <a:srgbClr val="003D7A"/>
              </a:buClr>
              <a:buFont typeface="Arial" panose="020B0604020202020204" pitchFamily="34" charset="0"/>
              <a:buChar char="•"/>
            </a:pPr>
            <a:endParaRPr lang="nl-NL" dirty="0" smtClean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8676" y="3382877"/>
            <a:ext cx="3065005" cy="3065005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98343" y="3382877"/>
            <a:ext cx="2128999" cy="673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65217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52000" y="1635616"/>
            <a:ext cx="8640763" cy="5365527"/>
          </a:xfrm>
        </p:spPr>
        <p:txBody>
          <a:bodyPr/>
          <a:lstStyle/>
          <a:p>
            <a:pPr>
              <a:buClr>
                <a:srgbClr val="003D7A"/>
              </a:buClr>
              <a:buFont typeface="Arial" panose="020B0604020202020204" pitchFamily="34" charset="0"/>
              <a:buChar char="•"/>
            </a:pPr>
            <a:r>
              <a:rPr lang="vi-VN" dirty="0" smtClean="0"/>
              <a:t>După </a:t>
            </a:r>
            <a:r>
              <a:rPr lang="vi-VN" dirty="0"/>
              <a:t>deschiderea </a:t>
            </a:r>
            <a:r>
              <a:rPr lang="vi-VN" dirty="0" smtClean="0"/>
              <a:t>pachetului</a:t>
            </a:r>
            <a:r>
              <a:rPr lang="ro-RO" dirty="0" smtClean="0"/>
              <a:t>, </a:t>
            </a:r>
            <a:r>
              <a:rPr lang="vi-VN" dirty="0" smtClean="0"/>
              <a:t>găsiți </a:t>
            </a:r>
            <a:r>
              <a:rPr lang="vi-VN" dirty="0"/>
              <a:t>mărfurile de mai jos</a:t>
            </a:r>
            <a:endParaRPr lang="nl-NL" dirty="0"/>
          </a:p>
          <a:p>
            <a:pPr>
              <a:buClr>
                <a:srgbClr val="003D7A"/>
              </a:buClr>
              <a:buFont typeface="Arial" panose="020B0604020202020204" pitchFamily="34" charset="0"/>
              <a:buChar char="•"/>
            </a:pPr>
            <a:endParaRPr lang="nl-NL" dirty="0"/>
          </a:p>
          <a:p>
            <a:pPr marL="0" indent="0">
              <a:buNone/>
            </a:pP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0331" y="2201590"/>
            <a:ext cx="3073574" cy="2305181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58049" y="3548065"/>
            <a:ext cx="2485951" cy="3312890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286" y="4533803"/>
            <a:ext cx="3098929" cy="2324197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00" y="4576866"/>
            <a:ext cx="3045452" cy="2284089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8692" y="2204740"/>
            <a:ext cx="1674616" cy="2231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19359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PPVER" val="ᑄᐿᑁ"/>
  <p:tag name="RANDOM" val="17"/>
  <p:tag name="CLINAME" val="ᑦᑿᑔᑽᑲᒄᒄᑺᑷᑺᑶᑵ!ᑤᑥᐱᑔᒀᑿᑷᑺᑵᑶᑿᒅᑺᑲᑽ!ᑦᑿᑔᑽᑲᒄᒄᑺᑷᑺᑶᑵ"/>
  <p:tag name="DATETIME" val="ᑂᑃᑀᑂᑄᑀᑃᑁᑂᑂᐱᐱᑂᑈᑋᑄᑁᑡᑞᐱᐹᑘᑞᑥᐼᑂᑋᑁᐺ!ᑃᑀᑃᑅᑀᑃᑁᑂᑃᐱᐱᑂᑃᑋᑂᑁᑒᑞᐱᐹᑘᑞᑥᐾᑈᑋᑁᐺ!ᑄᑀᑂᑀᑃᑁᑂᑃᐱᐱᑉᑋᑂᑈᑒᑞᐱᐹᑘᑞᑥᐼᑂᑋᑁᐺ"/>
  <p:tag name="DONEBY" val="ᑤᑥᑭᑤᑲᑿᑻᑲᐱᑡᑠᑡᑠᑧᑚᑔ!ᑤᑥᑭᑓᑺᑽᑽᒊᐱᑟᑚᑩᑠᑟ!ᑤᑥᑭᑤᑲᑿᑻᑲᐱᑡᑠᑡᑠᑧᑚᑔ"/>
  <p:tag name="IPADDRESS" val="ᑘᑧᑒᑝᑥᑄᑁᑃᑊᑇ!ᑡᑙᑩᑝᑥᑤᑗᑥᑟᑚᑩᑠᑟᑂ!ᑘᑧᑒᑝᑥᑄᑁᑃᑊᑇ"/>
  <p:tag name="CHECKSUM" val="ᑅᑇᑊᑅ!ᑆᑂᑇᑃ!ᑅᑆᑄᑉ"/>
</p:tagLst>
</file>

<file path=ppt/theme/theme1.xml><?xml version="1.0" encoding="utf-8"?>
<a:theme xmlns:a="http://schemas.openxmlformats.org/drawingml/2006/main" name="1_blank">
  <a:themeElements>
    <a:clrScheme name="Infineon colors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E30034"/>
      </a:accent1>
      <a:accent2>
        <a:srgbClr val="E6EFF5"/>
      </a:accent2>
      <a:accent3>
        <a:srgbClr val="00214A"/>
      </a:accent3>
      <a:accent4>
        <a:srgbClr val="C0C0C0"/>
      </a:accent4>
      <a:accent5>
        <a:srgbClr val="990D28"/>
      </a:accent5>
      <a:accent6>
        <a:srgbClr val="1A1817"/>
      </a:accent6>
      <a:hlink>
        <a:srgbClr val="00214A"/>
      </a:hlink>
      <a:folHlink>
        <a:srgbClr val="990D28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5DA9"/>
        </a:solidFill>
        <a:ln w="12700">
          <a:noFill/>
        </a:ln>
      </a:spPr>
      <a:bodyPr lIns="72000" tIns="72000" rIns="72000" bIns="72000" rtlCol="0" anchor="ctr"/>
      <a:lstStyle>
        <a:defPPr algn="ctr">
          <a:buClr>
            <a:srgbClr val="E30034"/>
          </a:buClr>
          <a:defRPr sz="1600" dirty="0" err="1" smtClean="0">
            <a:latin typeface="Verdana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72000" tIns="72000" rIns="72000" bIns="72000" rtlCol="0">
        <a:noAutofit/>
      </a:bodyPr>
      <a:lstStyle>
        <a:defPPr marL="273050" indent="-273050">
          <a:buClr>
            <a:srgbClr val="E30034"/>
          </a:buClr>
          <a:defRPr sz="1600" dirty="0" err="1" smtClean="0">
            <a:solidFill>
              <a:schemeClr val="accent3"/>
            </a:solidFill>
            <a:latin typeface="Verdana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ESIA blue no margin</Template>
  <TotalTime>800</TotalTime>
  <Pages>5</Pages>
  <Words>419</Words>
  <Application>Microsoft Office PowerPoint</Application>
  <PresentationFormat>Expunere pe ecran (4:3)</PresentationFormat>
  <Paragraphs>82</Paragraphs>
  <Slides>16</Slides>
  <Notes>16</Notes>
  <HiddenSlides>0</HiddenSlides>
  <MMClips>0</MMClips>
  <ScaleCrop>false</ScaleCrop>
  <HeadingPairs>
    <vt:vector size="6" baseType="variant">
      <vt:variant>
        <vt:lpstr>Temă</vt:lpstr>
      </vt:variant>
      <vt:variant>
        <vt:i4>1</vt:i4>
      </vt:variant>
      <vt:variant>
        <vt:lpstr>Servere OLE încorporate</vt:lpstr>
      </vt:variant>
      <vt:variant>
        <vt:i4>1</vt:i4>
      </vt:variant>
      <vt:variant>
        <vt:lpstr>Titluri diapozitive</vt:lpstr>
      </vt:variant>
      <vt:variant>
        <vt:i4>16</vt:i4>
      </vt:variant>
    </vt:vector>
  </HeadingPairs>
  <TitlesOfParts>
    <vt:vector size="18" baseType="lpstr">
      <vt:lpstr>1_blank</vt:lpstr>
      <vt:lpstr>Image Document</vt:lpstr>
      <vt:lpstr>SCENARIUL 1A</vt:lpstr>
      <vt:lpstr>Prezentare PowerPoint</vt:lpstr>
      <vt:lpstr>Întrebări</vt:lpstr>
      <vt:lpstr>Prezentare PowerPoint</vt:lpstr>
      <vt:lpstr>Prezentare PowerPoint</vt:lpstr>
      <vt:lpstr>Prezentare PowerPoint</vt:lpstr>
      <vt:lpstr>Întrebări</vt:lpstr>
      <vt:lpstr>3 Studii de caz Cargo/Curierat Avia</vt:lpstr>
      <vt:lpstr>Prezentare PowerPoint</vt:lpstr>
      <vt:lpstr>Întrebări</vt:lpstr>
      <vt:lpstr>Întrebări</vt:lpstr>
      <vt:lpstr>Prezentare PowerPoint</vt:lpstr>
      <vt:lpstr>Prezentare PowerPoint</vt:lpstr>
      <vt:lpstr>Prezentare PowerPoint</vt:lpstr>
      <vt:lpstr>Întrebări</vt:lpstr>
      <vt:lpstr>Întrebări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ESIA ACTF Customs Ops Planning</dc:title>
  <dc:subject>ACTF</dc:subject>
  <dc:creator>Steven Jeter</dc:creator>
  <cp:lastModifiedBy>AnaMaria</cp:lastModifiedBy>
  <cp:revision>815</cp:revision>
  <cp:lastPrinted>2017-05-12T13:21:56Z</cp:lastPrinted>
  <dcterms:created xsi:type="dcterms:W3CDTF">1997-09-08T14:51:38Z</dcterms:created>
  <dcterms:modified xsi:type="dcterms:W3CDTF">2018-02-18T12:21:00Z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Type">
    <vt:i4>1</vt:i4>
  </property>
  <property fmtid="{D5CDD505-2E9C-101B-9397-08002B2CF9AE}" pid="3" name="GraphicType">
    <vt:i4>1</vt:i4>
  </property>
  <property fmtid="{D5CDD505-2E9C-101B-9397-08002B2CF9AE}" pid="4" name="Compression">
    <vt:i4>100</vt:i4>
  </property>
  <property fmtid="{D5CDD505-2E9C-101B-9397-08002B2CF9AE}" pid="5" name="ScreenSize">
    <vt:i4>1</vt:i4>
  </property>
  <property fmtid="{D5CDD505-2E9C-101B-9397-08002B2CF9AE}" pid="6" name="ScreenUsage">
    <vt:i4>1</vt:i4>
  </property>
  <property fmtid="{D5CDD505-2E9C-101B-9397-08002B2CF9AE}" pid="7" name="MailAddress">
    <vt:lpwstr>b-pichl@ti.com</vt:lpwstr>
  </property>
  <property fmtid="{D5CDD505-2E9C-101B-9397-08002B2CF9AE}" pid="8" name="HomePage">
    <vt:lpwstr/>
  </property>
  <property fmtid="{D5CDD505-2E9C-101B-9397-08002B2CF9AE}" pid="9" name="Other">
    <vt:lpwstr>Environmental Manager Texas Instruments Freising</vt:lpwstr>
  </property>
  <property fmtid="{D5CDD505-2E9C-101B-9397-08002B2CF9AE}" pid="10" name="DownloadOriginal">
    <vt:bool>false</vt:bool>
  </property>
  <property fmtid="{D5CDD505-2E9C-101B-9397-08002B2CF9AE}" pid="11" name="DownloadIEButton">
    <vt:bool>false</vt:bool>
  </property>
  <property fmtid="{D5CDD505-2E9C-101B-9397-08002B2CF9AE}" pid="12" name="UseBrowserColor">
    <vt:bool>true</vt:bool>
  </property>
  <property fmtid="{D5CDD505-2E9C-101B-9397-08002B2CF9AE}" pid="13" name="BackColor">
    <vt:i4>15132390</vt:i4>
  </property>
  <property fmtid="{D5CDD505-2E9C-101B-9397-08002B2CF9AE}" pid="14" name="TextColor">
    <vt:i4>0</vt:i4>
  </property>
  <property fmtid="{D5CDD505-2E9C-101B-9397-08002B2CF9AE}" pid="15" name="LinkColor">
    <vt:i4>16711782</vt:i4>
  </property>
  <property fmtid="{D5CDD505-2E9C-101B-9397-08002B2CF9AE}" pid="16" name="VisitedColor">
    <vt:i4>10040268</vt:i4>
  </property>
  <property fmtid="{D5CDD505-2E9C-101B-9397-08002B2CF9AE}" pid="17" name="TransparentButton">
    <vt:i4>0</vt:i4>
  </property>
  <property fmtid="{D5CDD505-2E9C-101B-9397-08002B2CF9AE}" pid="18" name="ButtonType">
    <vt:i4>3</vt:i4>
  </property>
  <property fmtid="{D5CDD505-2E9C-101B-9397-08002B2CF9AE}" pid="19" name="ShowNotes">
    <vt:bool>false</vt:bool>
  </property>
  <property fmtid="{D5CDD505-2E9C-101B-9397-08002B2CF9AE}" pid="20" name="NavBtnPos">
    <vt:i4>1</vt:i4>
  </property>
  <property fmtid="{D5CDD505-2E9C-101B-9397-08002B2CF9AE}" pid="21" name="OutputDir">
    <vt:lpwstr>D:\a0746194\folders\PFC</vt:lpwstr>
  </property>
</Properties>
</file>