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710" r:id="rId3"/>
    <p:sldMasterId id="2147483722" r:id="rId4"/>
    <p:sldMasterId id="2147483734" r:id="rId5"/>
    <p:sldMasterId id="2147483746" r:id="rId6"/>
    <p:sldMasterId id="2147483758" r:id="rId7"/>
    <p:sldMasterId id="2147483770" r:id="rId8"/>
    <p:sldMasterId id="2147483782" r:id="rId9"/>
    <p:sldMasterId id="2147483794" r:id="rId10"/>
    <p:sldMasterId id="2147483806" r:id="rId11"/>
    <p:sldMasterId id="2147483818" r:id="rId12"/>
  </p:sldMasterIdLst>
  <p:notesMasterIdLst>
    <p:notesMasterId r:id="rId57"/>
  </p:notesMasterIdLst>
  <p:handoutMasterIdLst>
    <p:handoutMasterId r:id="rId58"/>
  </p:handoutMasterIdLst>
  <p:sldIdLst>
    <p:sldId id="256" r:id="rId13"/>
    <p:sldId id="444" r:id="rId14"/>
    <p:sldId id="324" r:id="rId15"/>
    <p:sldId id="417" r:id="rId16"/>
    <p:sldId id="320" r:id="rId17"/>
    <p:sldId id="435" r:id="rId18"/>
    <p:sldId id="445" r:id="rId19"/>
    <p:sldId id="365" r:id="rId20"/>
    <p:sldId id="366" r:id="rId21"/>
    <p:sldId id="367" r:id="rId22"/>
    <p:sldId id="420" r:id="rId23"/>
    <p:sldId id="434" r:id="rId24"/>
    <p:sldId id="351" r:id="rId25"/>
    <p:sldId id="379" r:id="rId26"/>
    <p:sldId id="446" r:id="rId27"/>
    <p:sldId id="441" r:id="rId28"/>
    <p:sldId id="321" r:id="rId29"/>
    <p:sldId id="427" r:id="rId30"/>
    <p:sldId id="372" r:id="rId31"/>
    <p:sldId id="468" r:id="rId32"/>
    <p:sldId id="469" r:id="rId33"/>
    <p:sldId id="471" r:id="rId34"/>
    <p:sldId id="463" r:id="rId35"/>
    <p:sldId id="464" r:id="rId36"/>
    <p:sldId id="466" r:id="rId37"/>
    <p:sldId id="465" r:id="rId38"/>
    <p:sldId id="467" r:id="rId39"/>
    <p:sldId id="470" r:id="rId40"/>
    <p:sldId id="447" r:id="rId41"/>
    <p:sldId id="449" r:id="rId42"/>
    <p:sldId id="450" r:id="rId43"/>
    <p:sldId id="448" r:id="rId44"/>
    <p:sldId id="472" r:id="rId45"/>
    <p:sldId id="473" r:id="rId46"/>
    <p:sldId id="325" r:id="rId47"/>
    <p:sldId id="460" r:id="rId48"/>
    <p:sldId id="459" r:id="rId49"/>
    <p:sldId id="451" r:id="rId50"/>
    <p:sldId id="452" r:id="rId51"/>
    <p:sldId id="453" r:id="rId52"/>
    <p:sldId id="454" r:id="rId53"/>
    <p:sldId id="442" r:id="rId54"/>
    <p:sldId id="461" r:id="rId55"/>
    <p:sldId id="443" r:id="rId56"/>
  </p:sldIdLst>
  <p:sldSz cx="9144000" cy="6858000" type="screen4x3"/>
  <p:notesSz cx="9931400" cy="6794500"/>
  <p:custDataLst>
    <p:tags r:id="rId59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pa Ecaterina" initials="P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6B6"/>
    <a:srgbClr val="8C1686"/>
    <a:srgbClr val="CE20C6"/>
    <a:srgbClr val="EF9C49"/>
    <a:srgbClr val="333399"/>
    <a:srgbClr val="313194"/>
    <a:srgbClr val="422C16"/>
    <a:srgbClr val="0C788E"/>
    <a:srgbClr val="02519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5" autoAdjust="0"/>
    <p:restoredTop sz="68764" autoAdjust="0"/>
  </p:normalViewPr>
  <p:slideViewPr>
    <p:cSldViewPr>
      <p:cViewPr>
        <p:scale>
          <a:sx n="100" d="100"/>
          <a:sy n="100" d="100"/>
        </p:scale>
        <p:origin x="-1848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>
      <p:cViewPr varScale="1">
        <p:scale>
          <a:sx n="119" d="100"/>
          <a:sy n="119" d="100"/>
        </p:scale>
        <p:origin x="-1998" y="-102"/>
      </p:cViewPr>
      <p:guideLst>
        <p:guide orient="horz" pos="2140"/>
        <p:guide pos="31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hPercent val="100"/>
      <c:rotY val="15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05555555555555E-2"/>
          <c:y val="0.10769230769230768"/>
          <c:w val="0.49861111111111112"/>
          <c:h val="0.7538461538461538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cereri</c:v>
                </c:pt>
              </c:strCache>
            </c:strRef>
          </c:tx>
          <c:explosion val="25"/>
          <c:dPt>
            <c:idx val="0"/>
            <c:bubble3D val="0"/>
            <c:explosion val="29"/>
            <c:spPr>
              <a:solidFill>
                <a:srgbClr val="7030A0"/>
              </a:solidFill>
            </c:spPr>
          </c:dPt>
          <c:dPt>
            <c:idx val="1"/>
            <c:bubble3D val="0"/>
            <c:explosion val="30"/>
            <c:spPr>
              <a:solidFill>
                <a:srgbClr val="EF9C49"/>
              </a:solidFill>
            </c:spPr>
          </c:dPt>
          <c:dPt>
            <c:idx val="2"/>
            <c:bubble3D val="0"/>
            <c:explosion val="17"/>
          </c:dPt>
          <c:dPt>
            <c:idx val="4"/>
            <c:bubble3D val="0"/>
            <c:explosion val="19"/>
          </c:dPt>
          <c:cat>
            <c:strRef>
              <c:f>Sheet1!$A$2:$A$6</c:f>
              <c:strCache>
                <c:ptCount val="5"/>
                <c:pt idx="0">
                  <c:v>Cerere de înregistrare a mărcii (927)</c:v>
                </c:pt>
                <c:pt idx="1">
                  <c:v>Cerere de inregistrare a desenului sau modelului industrial (22)</c:v>
                </c:pt>
                <c:pt idx="2">
                  <c:v>Cerere de brevet de invenție de scurtă durată (4)</c:v>
                </c:pt>
                <c:pt idx="3">
                  <c:v>Cerere de brevet de invenție (2)</c:v>
                </c:pt>
                <c:pt idx="4">
                  <c:v>Cerere de inregistrare a operelor ocrotite prin DA  (2)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927</c:v>
                </c:pt>
                <c:pt idx="1">
                  <c:v>22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4861111111111127"/>
          <c:y val="0.17006864526549573"/>
          <c:w val="0.44305555555555554"/>
          <c:h val="0.61627296587926494"/>
        </c:manualLayout>
      </c:layout>
      <c:overlay val="0"/>
      <c:txPr>
        <a:bodyPr/>
        <a:lstStyle/>
        <a:p>
          <a:pPr>
            <a:defRPr sz="1800">
              <a:latin typeface="Calibri" panose="020F050202020403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5809918497029982"/>
          <c:w val="0.70795603674540697"/>
          <c:h val="0.7171473960491783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explosion val="8"/>
            <c:spPr>
              <a:solidFill>
                <a:srgbClr val="7030A0"/>
              </a:solidFill>
            </c:spPr>
          </c:dPt>
          <c:dPt>
            <c:idx val="1"/>
            <c:bubble3D val="0"/>
            <c:explosion val="2"/>
          </c:dPt>
          <c:dPt>
            <c:idx val="2"/>
            <c:bubble3D val="0"/>
            <c:explosion val="11"/>
          </c:dPt>
          <c:dPt>
            <c:idx val="3"/>
            <c:bubble3D val="0"/>
            <c:explosion val="18"/>
          </c:dPt>
          <c:dPt>
            <c:idx val="4"/>
            <c:bubble3D val="0"/>
            <c:explosion val="26"/>
          </c:dPt>
          <c:dPt>
            <c:idx val="5"/>
            <c:bubble3D val="0"/>
            <c:explosion val="32"/>
          </c:dPt>
          <c:dPt>
            <c:idx val="6"/>
            <c:bubble3D val="0"/>
            <c:explosion val="42"/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Mărci 117.462 ( 82,0 %) </c:v>
                </c:pt>
                <c:pt idx="1">
                  <c:v>DMI 9.457( 6,6 %) </c:v>
                </c:pt>
                <c:pt idx="2">
                  <c:v>Invenții, MU și SP  8.231 ( 5,7%) </c:v>
                </c:pt>
                <c:pt idx="3">
                  <c:v>DA 3.591 ( 2,5 %) </c:v>
                </c:pt>
                <c:pt idx="4">
                  <c:v>IG 3.524 ( 2,5 %) </c:v>
                </c:pt>
                <c:pt idx="5">
                  <c:v>DO 1.008 ( 0,7 %)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117462</c:v>
                </c:pt>
                <c:pt idx="1">
                  <c:v>9457</c:v>
                </c:pt>
                <c:pt idx="2">
                  <c:v>8231</c:v>
                </c:pt>
                <c:pt idx="3">
                  <c:v>3591</c:v>
                </c:pt>
                <c:pt idx="4">
                  <c:v>3524</c:v>
                </c:pt>
                <c:pt idx="5">
                  <c:v>1008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145363079615042"/>
          <c:y val="0.15541511258461119"/>
          <c:w val="0.41654538495188115"/>
          <c:h val="0.70905120412580014"/>
        </c:manualLayout>
      </c:layout>
      <c:overlay val="0"/>
      <c:txPr>
        <a:bodyPr/>
        <a:lstStyle/>
        <a:p>
          <a:pPr>
            <a:defRPr sz="1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672564272839392"/>
          <c:y val="0.10161803303998765"/>
          <c:w val="0.76742418492869113"/>
          <c:h val="0.790538829705110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09/14-07/15</c:v>
                </c:pt>
              </c:strCache>
            </c:strRef>
          </c:tx>
          <c:spPr>
            <a:solidFill>
              <a:srgbClr val="2D2D8A">
                <a:lumMod val="60000"/>
                <a:lumOff val="40000"/>
              </a:srgbClr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Băuturi alcoolice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187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09/15-07/16</c:v>
                </c:pt>
              </c:strCache>
            </c:strRef>
          </c:tx>
          <c:spPr>
            <a:solidFill>
              <a:srgbClr val="9B26B6"/>
            </a:solidFill>
            <a:ln>
              <a:solidFill>
                <a:srgbClr val="808080">
                  <a:lumMod val="40000"/>
                  <a:lumOff val="60000"/>
                </a:srgb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rgbClr val="808080">
                    <a:lumMod val="40000"/>
                    <a:lumOff val="60000"/>
                  </a:srgbClr>
                </a:solidFill>
              </a:ln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Băuturi alcoolice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277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2774784"/>
        <c:axId val="202807936"/>
      </c:barChart>
      <c:catAx>
        <c:axId val="20277478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b="0">
                <a:latin typeface="Calibri" panose="020F0502020204030204" pitchFamily="34" charset="0"/>
              </a:defRPr>
            </a:pPr>
            <a:endParaRPr lang="ru-RU"/>
          </a:p>
        </c:txPr>
        <c:crossAx val="202807936"/>
        <c:crosses val="autoZero"/>
        <c:auto val="1"/>
        <c:lblAlgn val="ctr"/>
        <c:lblOffset val="100"/>
        <c:noMultiLvlLbl val="0"/>
      </c:catAx>
      <c:valAx>
        <c:axId val="202807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2774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201192443537154"/>
          <c:y val="0.10161803303998765"/>
          <c:w val="0.762137811477269"/>
          <c:h val="0.790538829705110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09/14-08/15</c:v>
                </c:pt>
              </c:strCache>
            </c:strRef>
          </c:tx>
          <c:spPr>
            <a:solidFill>
              <a:srgbClr val="2D2D8A">
                <a:lumMod val="60000"/>
                <a:lumOff val="40000"/>
              </a:srgbClr>
            </a:solidFill>
            <a:ln>
              <a:noFill/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Jocuri, jucării şi art. sportive</c:v>
                </c:pt>
                <c:pt idx="1">
                  <c:v>Ambalaje și recipiente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67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09/15-08/16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Jocuri, jucării şi art. sportive</c:v>
                </c:pt>
                <c:pt idx="1">
                  <c:v>Ambalaje și recipiente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41</c:v>
                </c:pt>
                <c:pt idx="1">
                  <c:v>175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2925184"/>
        <c:axId val="202933376"/>
      </c:barChart>
      <c:catAx>
        <c:axId val="202925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0">
                <a:latin typeface="Calibri" panose="020F0502020204030204" pitchFamily="34" charset="0"/>
              </a:defRPr>
            </a:pPr>
            <a:endParaRPr lang="ru-RU"/>
          </a:p>
        </c:txPr>
        <c:crossAx val="202933376"/>
        <c:crosses val="autoZero"/>
        <c:auto val="1"/>
        <c:lblAlgn val="ctr"/>
        <c:lblOffset val="100"/>
        <c:noMultiLvlLbl val="0"/>
      </c:catAx>
      <c:valAx>
        <c:axId val="202933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292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269140296142229"/>
          <c:y val="3.4701337736008815E-2"/>
          <c:w val="0.7215853265983263"/>
          <c:h val="0.855083608500550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09.2014-08.2015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Japonia</c:v>
                </c:pt>
                <c:pt idx="1">
                  <c:v>China</c:v>
                </c:pt>
                <c:pt idx="2">
                  <c:v>România</c:v>
                </c:pt>
                <c:pt idx="3">
                  <c:v>Germania</c:v>
                </c:pt>
                <c:pt idx="4">
                  <c:v>Republica Coreea</c:v>
                </c:pt>
                <c:pt idx="5">
                  <c:v>Elveția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</c:v>
                </c:pt>
                <c:pt idx="1">
                  <c:v>9</c:v>
                </c:pt>
                <c:pt idx="2">
                  <c:v>23</c:v>
                </c:pt>
                <c:pt idx="3">
                  <c:v>22</c:v>
                </c:pt>
                <c:pt idx="4">
                  <c:v>12</c:v>
                </c:pt>
                <c:pt idx="5">
                  <c:v>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09.2015-08.2016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Japonia</c:v>
                </c:pt>
                <c:pt idx="1">
                  <c:v>China</c:v>
                </c:pt>
                <c:pt idx="2">
                  <c:v>România</c:v>
                </c:pt>
                <c:pt idx="3">
                  <c:v>Germania</c:v>
                </c:pt>
                <c:pt idx="4">
                  <c:v>Republica Coreea</c:v>
                </c:pt>
                <c:pt idx="5">
                  <c:v>Elveția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19</c:v>
                </c:pt>
                <c:pt idx="1">
                  <c:v>19</c:v>
                </c:pt>
                <c:pt idx="2">
                  <c:v>30</c:v>
                </c:pt>
                <c:pt idx="3">
                  <c:v>44</c:v>
                </c:pt>
                <c:pt idx="4">
                  <c:v>46</c:v>
                </c:pt>
                <c:pt idx="5">
                  <c:v>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-19"/>
        <c:axId val="204493184"/>
        <c:axId val="204505472"/>
      </c:barChart>
      <c:catAx>
        <c:axId val="204493184"/>
        <c:scaling>
          <c:orientation val="minMax"/>
        </c:scaling>
        <c:delete val="0"/>
        <c:axPos val="l"/>
        <c:majorTickMark val="none"/>
        <c:minorTickMark val="none"/>
        <c:tickLblPos val="nextTo"/>
        <c:crossAx val="204505472"/>
        <c:crosses val="autoZero"/>
        <c:auto val="1"/>
        <c:lblAlgn val="ctr"/>
        <c:lblOffset val="100"/>
        <c:noMultiLvlLbl val="0"/>
      </c:catAx>
      <c:valAx>
        <c:axId val="204505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04493184"/>
        <c:crosses val="autoZero"/>
        <c:crossBetween val="between"/>
      </c:valAx>
      <c:spPr>
        <a:ln w="9525"/>
      </c:spPr>
    </c:plotArea>
    <c:legend>
      <c:legendPos val="t"/>
      <c:layout>
        <c:manualLayout>
          <c:xMode val="edge"/>
          <c:yMode val="edge"/>
          <c:x val="0.16761006289308175"/>
          <c:y val="0.93035242570485133"/>
          <c:w val="0.75377358490566038"/>
          <c:h val="6.96475742951485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049236900942939E-2"/>
          <c:y val="9.8176012486182518E-2"/>
          <c:w val="0.86639520754350186"/>
          <c:h val="0.78985864444760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5.0984512008654123E-3"/>
                  <c:y val="-1.6836103820355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120866661812583E-3"/>
                  <c:y val="-3.8168562263050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7486417236154615E-3"/>
                  <c:y val="1.682414698162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1" u="none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IV</c:v>
                </c:pt>
                <c:pt idx="1">
                  <c:v>V</c:v>
                </c:pt>
                <c:pt idx="2">
                  <c:v>VI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224</c:v>
                </c:pt>
                <c:pt idx="1">
                  <c:v>244</c:v>
                </c:pt>
                <c:pt idx="2">
                  <c:v>423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543872"/>
        <c:axId val="204546816"/>
      </c:barChart>
      <c:catAx>
        <c:axId val="204543872"/>
        <c:scaling>
          <c:orientation val="minMax"/>
        </c:scaling>
        <c:delete val="0"/>
        <c:axPos val="b"/>
        <c:majorTickMark val="out"/>
        <c:minorTickMark val="none"/>
        <c:tickLblPos val="nextTo"/>
        <c:crossAx val="204546816"/>
        <c:crosses val="autoZero"/>
        <c:auto val="1"/>
        <c:lblAlgn val="ctr"/>
        <c:lblOffset val="100"/>
        <c:noMultiLvlLbl val="0"/>
      </c:catAx>
      <c:valAx>
        <c:axId val="20454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45438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40"/>
      <c:depthPercent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821303587051654E-2"/>
          <c:y val="9.8084926884139514E-2"/>
          <c:w val="0.49816579177602804"/>
          <c:h val="0.6720476190476191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25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1"/>
            <c:bubble3D val="0"/>
            <c:explosion val="13"/>
            <c:spPr>
              <a:solidFill>
                <a:srgbClr val="9B26B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Mărci şi DO (50,1%)</c:v>
                </c:pt>
                <c:pt idx="1">
                  <c:v>Invenţii și SP (34,9 %)</c:v>
                </c:pt>
                <c:pt idx="2">
                  <c:v>Activitatea juridică (3,7%)</c:v>
                </c:pt>
                <c:pt idx="3">
                  <c:v>DMI (2,2%)</c:v>
                </c:pt>
                <c:pt idx="4">
                  <c:v>DA şi drepturi conexe (0,1%)</c:v>
                </c:pt>
                <c:pt idx="5">
                  <c:v>Alte venituri (9,0%)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36920.500650000002</c:v>
                </c:pt>
                <c:pt idx="1">
                  <c:v>25712.865200000004</c:v>
                </c:pt>
                <c:pt idx="2">
                  <c:v>2700.5609299999992</c:v>
                </c:pt>
                <c:pt idx="3">
                  <c:v>1601.6106399999999</c:v>
                </c:pt>
                <c:pt idx="4">
                  <c:v>106.40642000000001</c:v>
                </c:pt>
                <c:pt idx="5">
                  <c:v>6612.42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Mărci şi DO (50,1%)</c:v>
                </c:pt>
                <c:pt idx="1">
                  <c:v>Invenţii și SP (34,9 %)</c:v>
                </c:pt>
                <c:pt idx="2">
                  <c:v>Activitatea juridică (3,7%)</c:v>
                </c:pt>
                <c:pt idx="3">
                  <c:v>DMI (2,2%)</c:v>
                </c:pt>
                <c:pt idx="4">
                  <c:v>DA şi drepturi conexe (0,1%)</c:v>
                </c:pt>
                <c:pt idx="5">
                  <c:v>Alte venituri (9,0%)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4"/>
        <c:txPr>
          <a:bodyPr/>
          <a:lstStyle/>
          <a:p>
            <a:pPr>
              <a:defRPr sz="1600">
                <a:effectLst/>
                <a:latin typeface="Calibri" panose="020F050202020403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854527559055114"/>
          <c:y val="0.29999062617172856"/>
          <c:w val="0.36978805774278217"/>
          <c:h val="0.3809711286089239"/>
        </c:manualLayout>
      </c:layout>
      <c:overlay val="0"/>
      <c:spPr>
        <a:noFill/>
        <a:ln cap="flat">
          <a:round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/>
        <a:lstStyle/>
        <a:p>
          <a:pPr>
            <a:defRPr sz="1600">
              <a:latin typeface="Calibri" panose="020F050202020403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8CEF5F-51DB-4122-801C-2FC54745BC10}" type="doc">
      <dgm:prSet loTypeId="urn:microsoft.com/office/officeart/2005/8/layout/venn2" loCatId="relationship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7C9C08C2-A25E-4E9D-AC68-54BE76C468C3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3200" b="1" dirty="0" smtClean="0">
              <a:solidFill>
                <a:schemeClr val="tx1"/>
              </a:solidFill>
              <a:effectLst/>
            </a:rPr>
            <a:t>2120</a:t>
          </a:r>
        </a:p>
        <a:p>
          <a:r>
            <a:rPr lang="ro-RO" sz="1400" dirty="0" smtClean="0">
              <a:solidFill>
                <a:schemeClr val="tx1"/>
              </a:solidFill>
            </a:rPr>
            <a:t>cereri total procedura națională </a:t>
          </a:r>
          <a:endParaRPr lang="ru-RU" sz="1400" dirty="0">
            <a:solidFill>
              <a:schemeClr val="tx1"/>
            </a:solidFill>
          </a:endParaRPr>
        </a:p>
      </dgm:t>
    </dgm:pt>
    <dgm:pt modelId="{2C6AD898-673B-409D-86AF-4014BA8651C7}" type="parTrans" cxnId="{9A7B8CB2-D7F7-4094-A430-33E4EC6FAC02}">
      <dgm:prSet/>
      <dgm:spPr/>
      <dgm:t>
        <a:bodyPr/>
        <a:lstStyle/>
        <a:p>
          <a:endParaRPr lang="ru-RU"/>
        </a:p>
      </dgm:t>
    </dgm:pt>
    <dgm:pt modelId="{3855B04F-D127-43EB-917B-22BBC4331325}" type="sibTrans" cxnId="{9A7B8CB2-D7F7-4094-A430-33E4EC6FAC02}">
      <dgm:prSet/>
      <dgm:spPr/>
      <dgm:t>
        <a:bodyPr/>
        <a:lstStyle/>
        <a:p>
          <a:endParaRPr lang="ru-RU"/>
        </a:p>
      </dgm:t>
    </dgm:pt>
    <dgm:pt modelId="{04202E7B-70C0-4270-B19D-160FB356F517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o-RO" sz="3200" b="1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927</a:t>
          </a:r>
          <a:r>
            <a:rPr lang="ro-RO" sz="32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ro-RO" sz="2400" b="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cereri On-line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o-RO" sz="3600" b="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ro-RO" sz="2400" b="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(44% din cereri total)</a:t>
          </a:r>
          <a:endParaRPr lang="ru-RU" sz="2400" dirty="0">
            <a:solidFill>
              <a:schemeClr val="tx1"/>
            </a:solidFill>
          </a:endParaRPr>
        </a:p>
      </dgm:t>
    </dgm:pt>
    <dgm:pt modelId="{58F2E5D4-4309-4463-8014-92986FF7DA6F}" type="parTrans" cxnId="{5FD26D3B-A4FE-43EF-9160-5B4384D3743D}">
      <dgm:prSet/>
      <dgm:spPr/>
      <dgm:t>
        <a:bodyPr/>
        <a:lstStyle/>
        <a:p>
          <a:endParaRPr lang="ru-RU"/>
        </a:p>
      </dgm:t>
    </dgm:pt>
    <dgm:pt modelId="{CEB226F1-BD72-4DEB-B1DF-DA9EDE392BBA}" type="sibTrans" cxnId="{5FD26D3B-A4FE-43EF-9160-5B4384D3743D}">
      <dgm:prSet/>
      <dgm:spPr/>
      <dgm:t>
        <a:bodyPr/>
        <a:lstStyle/>
        <a:p>
          <a:endParaRPr lang="ru-RU"/>
        </a:p>
      </dgm:t>
    </dgm:pt>
    <dgm:pt modelId="{EE1668E9-4341-4962-9D33-E2568921AF1A}" type="pres">
      <dgm:prSet presAssocID="{718CEF5F-51DB-4122-801C-2FC54745BC1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3B5978-14CA-43F1-9C64-41769CB0671A}" type="pres">
      <dgm:prSet presAssocID="{718CEF5F-51DB-4122-801C-2FC54745BC10}" presName="comp1" presStyleCnt="0"/>
      <dgm:spPr/>
    </dgm:pt>
    <dgm:pt modelId="{3A3C34D0-5FE0-4A6E-89FB-DDD8E77FC2FC}" type="pres">
      <dgm:prSet presAssocID="{718CEF5F-51DB-4122-801C-2FC54745BC10}" presName="circle1" presStyleLbl="node1" presStyleIdx="0" presStyleCnt="2"/>
      <dgm:spPr/>
      <dgm:t>
        <a:bodyPr/>
        <a:lstStyle/>
        <a:p>
          <a:endParaRPr lang="ru-RU"/>
        </a:p>
      </dgm:t>
    </dgm:pt>
    <dgm:pt modelId="{B9505D3E-CCE4-4236-99C2-B1832DE51F3B}" type="pres">
      <dgm:prSet presAssocID="{718CEF5F-51DB-4122-801C-2FC54745BC10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97D2B-5AB2-451F-87E0-464231ACBBFF}" type="pres">
      <dgm:prSet presAssocID="{718CEF5F-51DB-4122-801C-2FC54745BC10}" presName="comp2" presStyleCnt="0"/>
      <dgm:spPr/>
    </dgm:pt>
    <dgm:pt modelId="{994944C8-A762-42EB-A034-645730CA2E39}" type="pres">
      <dgm:prSet presAssocID="{718CEF5F-51DB-4122-801C-2FC54745BC10}" presName="circle2" presStyleLbl="node1" presStyleIdx="1" presStyleCnt="2" custScaleX="96457" custScaleY="96457"/>
      <dgm:spPr/>
      <dgm:t>
        <a:bodyPr/>
        <a:lstStyle/>
        <a:p>
          <a:endParaRPr lang="ru-RU"/>
        </a:p>
      </dgm:t>
    </dgm:pt>
    <dgm:pt modelId="{B86FFE96-C6F2-4D66-B4EF-70DA900BCB57}" type="pres">
      <dgm:prSet presAssocID="{718CEF5F-51DB-4122-801C-2FC54745BC10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2388AD-F434-4CD8-AA8B-CD42F23F0E13}" type="presOf" srcId="{718CEF5F-51DB-4122-801C-2FC54745BC10}" destId="{EE1668E9-4341-4962-9D33-E2568921AF1A}" srcOrd="0" destOrd="0" presId="urn:microsoft.com/office/officeart/2005/8/layout/venn2"/>
    <dgm:cxn modelId="{87A16F80-4D79-4F49-949D-2752BF9D3ED9}" type="presOf" srcId="{7C9C08C2-A25E-4E9D-AC68-54BE76C468C3}" destId="{3A3C34D0-5FE0-4A6E-89FB-DDD8E77FC2FC}" srcOrd="0" destOrd="0" presId="urn:microsoft.com/office/officeart/2005/8/layout/venn2"/>
    <dgm:cxn modelId="{9A7B8CB2-D7F7-4094-A430-33E4EC6FAC02}" srcId="{718CEF5F-51DB-4122-801C-2FC54745BC10}" destId="{7C9C08C2-A25E-4E9D-AC68-54BE76C468C3}" srcOrd="0" destOrd="0" parTransId="{2C6AD898-673B-409D-86AF-4014BA8651C7}" sibTransId="{3855B04F-D127-43EB-917B-22BBC4331325}"/>
    <dgm:cxn modelId="{BABED8A2-4E61-4512-9DFE-2A274E2769C4}" type="presOf" srcId="{04202E7B-70C0-4270-B19D-160FB356F517}" destId="{994944C8-A762-42EB-A034-645730CA2E39}" srcOrd="0" destOrd="0" presId="urn:microsoft.com/office/officeart/2005/8/layout/venn2"/>
    <dgm:cxn modelId="{351207A7-265E-4C04-BE8A-AD56DB52E65D}" type="presOf" srcId="{7C9C08C2-A25E-4E9D-AC68-54BE76C468C3}" destId="{B9505D3E-CCE4-4236-99C2-B1832DE51F3B}" srcOrd="1" destOrd="0" presId="urn:microsoft.com/office/officeart/2005/8/layout/venn2"/>
    <dgm:cxn modelId="{5FD26D3B-A4FE-43EF-9160-5B4384D3743D}" srcId="{718CEF5F-51DB-4122-801C-2FC54745BC10}" destId="{04202E7B-70C0-4270-B19D-160FB356F517}" srcOrd="1" destOrd="0" parTransId="{58F2E5D4-4309-4463-8014-92986FF7DA6F}" sibTransId="{CEB226F1-BD72-4DEB-B1DF-DA9EDE392BBA}"/>
    <dgm:cxn modelId="{FED15918-8341-48C4-95FD-F8F9E52A633D}" type="presOf" srcId="{04202E7B-70C0-4270-B19D-160FB356F517}" destId="{B86FFE96-C6F2-4D66-B4EF-70DA900BCB57}" srcOrd="1" destOrd="0" presId="urn:microsoft.com/office/officeart/2005/8/layout/venn2"/>
    <dgm:cxn modelId="{19760E80-49D3-4848-8A32-151FC914BDBF}" type="presParOf" srcId="{EE1668E9-4341-4962-9D33-E2568921AF1A}" destId="{3F3B5978-14CA-43F1-9C64-41769CB0671A}" srcOrd="0" destOrd="0" presId="urn:microsoft.com/office/officeart/2005/8/layout/venn2"/>
    <dgm:cxn modelId="{47FAB00C-F3C8-4CA9-B8A0-70D3AF64D235}" type="presParOf" srcId="{3F3B5978-14CA-43F1-9C64-41769CB0671A}" destId="{3A3C34D0-5FE0-4A6E-89FB-DDD8E77FC2FC}" srcOrd="0" destOrd="0" presId="urn:microsoft.com/office/officeart/2005/8/layout/venn2"/>
    <dgm:cxn modelId="{189D8455-8701-4278-9319-A9CE7DC63867}" type="presParOf" srcId="{3F3B5978-14CA-43F1-9C64-41769CB0671A}" destId="{B9505D3E-CCE4-4236-99C2-B1832DE51F3B}" srcOrd="1" destOrd="0" presId="urn:microsoft.com/office/officeart/2005/8/layout/venn2"/>
    <dgm:cxn modelId="{D4BA80A3-D23E-4812-BF97-C4CCB7E0FF4D}" type="presParOf" srcId="{EE1668E9-4341-4962-9D33-E2568921AF1A}" destId="{45097D2B-5AB2-451F-87E0-464231ACBBFF}" srcOrd="1" destOrd="0" presId="urn:microsoft.com/office/officeart/2005/8/layout/venn2"/>
    <dgm:cxn modelId="{3427BF95-C84F-49D6-B2EA-3C8D5C753E88}" type="presParOf" srcId="{45097D2B-5AB2-451F-87E0-464231ACBBFF}" destId="{994944C8-A762-42EB-A034-645730CA2E39}" srcOrd="0" destOrd="0" presId="urn:microsoft.com/office/officeart/2005/8/layout/venn2"/>
    <dgm:cxn modelId="{DCEA81AA-974E-4220-BA36-53752ADE8D14}" type="presParOf" srcId="{45097D2B-5AB2-451F-87E0-464231ACBBFF}" destId="{B86FFE96-C6F2-4D66-B4EF-70DA900BCB5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E615F2-D6C8-4811-8467-D369DD4D117A}" type="doc">
      <dgm:prSet loTypeId="urn:microsoft.com/office/officeart/2005/8/layout/arrow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969FA19-02DE-43AA-9615-BC437AFEE215}">
      <dgm:prSet phldrT="[Text]" custT="1"/>
      <dgm:spPr>
        <a:xfrm>
          <a:off x="2983363" y="0"/>
          <a:ext cx="4907279" cy="2172462"/>
        </a:xfrm>
        <a:noFill/>
        <a:ln>
          <a:noFill/>
        </a:ln>
        <a:effectLst/>
      </dgm:spPr>
      <dgm:t>
        <a:bodyPr/>
        <a:lstStyle/>
        <a:p>
          <a:pPr algn="l"/>
          <a:r>
            <a:rPr lang="ro-RO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1384 cereri </a:t>
          </a:r>
          <a:r>
            <a:rPr lang="ro-RO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mărci</a:t>
          </a:r>
          <a:r>
            <a:rPr lang="en-US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(7,7%)</a:t>
          </a:r>
          <a:endParaRPr lang="ro-RO" sz="24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Calibri"/>
            <a:ea typeface="+mn-ea"/>
            <a:cs typeface="+mn-cs"/>
          </a:endParaRPr>
        </a:p>
        <a:p>
          <a:pPr algn="l"/>
          <a:r>
            <a:rPr lang="ro-RO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45 cereri </a:t>
          </a:r>
          <a:r>
            <a:rPr lang="ro-RO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DMI</a:t>
          </a:r>
          <a:r>
            <a:rPr lang="en-US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(12,5%)</a:t>
          </a:r>
          <a:r>
            <a:rPr lang="ro-RO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ro-RO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/ 489</a:t>
          </a:r>
          <a:r>
            <a:rPr lang="en-US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desene</a:t>
          </a:r>
          <a:r>
            <a:rPr lang="en-US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şi</a:t>
          </a:r>
          <a:r>
            <a:rPr lang="en-US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modele</a:t>
          </a:r>
          <a:r>
            <a:rPr lang="en-US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(68%)</a:t>
          </a:r>
          <a:endParaRPr lang="ru-RU" sz="44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E7D2A80-79A0-467F-A606-EB9B82851B70}" type="parTrans" cxnId="{BA511BC5-12E9-44E7-BCD7-258FECE7235C}">
      <dgm:prSet/>
      <dgm:spPr/>
      <dgm:t>
        <a:bodyPr/>
        <a:lstStyle/>
        <a:p>
          <a:pPr algn="l"/>
          <a:endParaRPr lang="ru-RU"/>
        </a:p>
      </dgm:t>
    </dgm:pt>
    <dgm:pt modelId="{39EC677C-EDA5-415A-ABF6-DB351337BCA4}" type="sibTrans" cxnId="{BA511BC5-12E9-44E7-BCD7-258FECE7235C}">
      <dgm:prSet/>
      <dgm:spPr/>
      <dgm:t>
        <a:bodyPr/>
        <a:lstStyle/>
        <a:p>
          <a:pPr algn="l"/>
          <a:endParaRPr lang="ru-RU"/>
        </a:p>
      </dgm:t>
    </dgm:pt>
    <dgm:pt modelId="{92362799-3F17-4597-B291-D1353B6D10D5}">
      <dgm:prSet phldrT="[Text]" custT="1"/>
      <dgm:spPr>
        <a:xfrm>
          <a:off x="3850900" y="2353500"/>
          <a:ext cx="4907279" cy="2172462"/>
        </a:xfrm>
        <a:noFill/>
        <a:ln>
          <a:noFill/>
        </a:ln>
        <a:effectLst/>
      </dgm:spPr>
      <dgm:t>
        <a:bodyPr/>
        <a:lstStyle/>
        <a:p>
          <a:pPr algn="l"/>
          <a:r>
            <a:rPr lang="ro-RO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1285 cereri mărci</a:t>
          </a:r>
        </a:p>
        <a:p>
          <a:pPr algn="l"/>
          <a:r>
            <a:rPr lang="ro-RO" sz="24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40 cereri DMI / 291 desene şi modele</a:t>
          </a:r>
          <a:endParaRPr lang="ro-RO" sz="36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Calibri"/>
            <a:ea typeface="+mn-ea"/>
            <a:cs typeface="+mn-cs"/>
          </a:endParaRPr>
        </a:p>
      </dgm:t>
    </dgm:pt>
    <dgm:pt modelId="{7BEC48AF-E657-4D47-9A0D-391EE47DC52D}" type="parTrans" cxnId="{EC9FA2B5-244D-46E7-9EFB-F152CB620088}">
      <dgm:prSet/>
      <dgm:spPr/>
      <dgm:t>
        <a:bodyPr/>
        <a:lstStyle/>
        <a:p>
          <a:pPr algn="l"/>
          <a:endParaRPr lang="ru-RU"/>
        </a:p>
      </dgm:t>
    </dgm:pt>
    <dgm:pt modelId="{1E0C61CA-BF4D-4ACA-9020-F629E6347A7F}" type="sibTrans" cxnId="{EC9FA2B5-244D-46E7-9EFB-F152CB620088}">
      <dgm:prSet/>
      <dgm:spPr/>
      <dgm:t>
        <a:bodyPr/>
        <a:lstStyle/>
        <a:p>
          <a:pPr algn="l"/>
          <a:endParaRPr lang="ru-RU"/>
        </a:p>
      </dgm:t>
    </dgm:pt>
    <dgm:pt modelId="{08C81C57-E7B5-4CE5-9438-15903233B3DC}" type="pres">
      <dgm:prSet presAssocID="{91E615F2-D6C8-4811-8467-D369DD4D117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AE9163-98D1-4C4B-894F-FB307DD0F122}" type="pres">
      <dgm:prSet presAssocID="{2969FA19-02DE-43AA-9615-BC437AFEE215}" presName="upArrow" presStyleLbl="node1" presStyleIdx="0" presStyleCnt="2" custAng="5400000" custScaleX="26516" custScaleY="38611" custLinFactNeighborX="55369" custLinFactNeighborY="11698"/>
      <dgm:spPr>
        <a:xfrm>
          <a:off x="304813" y="0"/>
          <a:ext cx="2891790" cy="2172462"/>
        </a:xfrm>
        <a:prstGeom prst="upArrow">
          <a:avLst/>
        </a:prstGeom>
        <a:solidFill>
          <a:srgbClr val="7030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6C0A47F-B874-4E8B-8A2A-A4B7F3275E7D}" type="pres">
      <dgm:prSet presAssocID="{2969FA19-02DE-43AA-9615-BC437AFEE215}" presName="upArrowText" presStyleLbl="revTx" presStyleIdx="0" presStyleCnt="2" custScaleX="112733" custScaleY="43878" custLinFactNeighborX="18693" custLinFactNeighborY="16337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539ACA1-C82C-433C-A0F3-B940520D8BFA}" type="pres">
      <dgm:prSet presAssocID="{92362799-3F17-4597-B291-D1353B6D10D5}" presName="downArrow" presStyleLbl="node1" presStyleIdx="1" presStyleCnt="2" custAng="16200000" custScaleX="26482" custScaleY="38583" custLinFactNeighborX="25358" custLinFactNeighborY="-2516"/>
      <dgm:spPr>
        <a:xfrm>
          <a:off x="834560" y="2353500"/>
          <a:ext cx="2891790" cy="2172462"/>
        </a:xfrm>
        <a:prstGeom prst="downArrow">
          <a:avLst/>
        </a:prstGeom>
        <a:solidFill>
          <a:srgbClr val="7030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6A4DB1C-C653-4C20-8830-2150F6AD998F}" type="pres">
      <dgm:prSet presAssocID="{92362799-3F17-4597-B291-D1353B6D10D5}" presName="downArrowText" presStyleLbl="revTx" presStyleIdx="1" presStyleCnt="2" custScaleX="109782" custScaleY="51481" custLinFactNeighborX="101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9AAB0B3-12B7-4CAD-B556-FA60F7309197}" type="presOf" srcId="{2969FA19-02DE-43AA-9615-BC437AFEE215}" destId="{06C0A47F-B874-4E8B-8A2A-A4B7F3275E7D}" srcOrd="0" destOrd="0" presId="urn:microsoft.com/office/officeart/2005/8/layout/arrow4"/>
    <dgm:cxn modelId="{BA511BC5-12E9-44E7-BCD7-258FECE7235C}" srcId="{91E615F2-D6C8-4811-8467-D369DD4D117A}" destId="{2969FA19-02DE-43AA-9615-BC437AFEE215}" srcOrd="0" destOrd="0" parTransId="{0E7D2A80-79A0-467F-A606-EB9B82851B70}" sibTransId="{39EC677C-EDA5-415A-ABF6-DB351337BCA4}"/>
    <dgm:cxn modelId="{EC9FA2B5-244D-46E7-9EFB-F152CB620088}" srcId="{91E615F2-D6C8-4811-8467-D369DD4D117A}" destId="{92362799-3F17-4597-B291-D1353B6D10D5}" srcOrd="1" destOrd="0" parTransId="{7BEC48AF-E657-4D47-9A0D-391EE47DC52D}" sibTransId="{1E0C61CA-BF4D-4ACA-9020-F629E6347A7F}"/>
    <dgm:cxn modelId="{D55879A7-5A30-4E8D-9AF9-531A43DC33D4}" type="presOf" srcId="{91E615F2-D6C8-4811-8467-D369DD4D117A}" destId="{08C81C57-E7B5-4CE5-9438-15903233B3DC}" srcOrd="0" destOrd="0" presId="urn:microsoft.com/office/officeart/2005/8/layout/arrow4"/>
    <dgm:cxn modelId="{291277A0-4932-415B-B559-94FB572E56C2}" type="presOf" srcId="{92362799-3F17-4597-B291-D1353B6D10D5}" destId="{56A4DB1C-C653-4C20-8830-2150F6AD998F}" srcOrd="0" destOrd="0" presId="urn:microsoft.com/office/officeart/2005/8/layout/arrow4"/>
    <dgm:cxn modelId="{421DB864-5327-4745-AE87-31648FB2B6EF}" type="presParOf" srcId="{08C81C57-E7B5-4CE5-9438-15903233B3DC}" destId="{AEAE9163-98D1-4C4B-894F-FB307DD0F122}" srcOrd="0" destOrd="0" presId="urn:microsoft.com/office/officeart/2005/8/layout/arrow4"/>
    <dgm:cxn modelId="{907DF3F7-5686-4F68-A6AA-613FF993BD67}" type="presParOf" srcId="{08C81C57-E7B5-4CE5-9438-15903233B3DC}" destId="{06C0A47F-B874-4E8B-8A2A-A4B7F3275E7D}" srcOrd="1" destOrd="0" presId="urn:microsoft.com/office/officeart/2005/8/layout/arrow4"/>
    <dgm:cxn modelId="{4C26753C-ECBA-4912-9513-5B7BD01AE128}" type="presParOf" srcId="{08C81C57-E7B5-4CE5-9438-15903233B3DC}" destId="{7539ACA1-C82C-433C-A0F3-B940520D8BFA}" srcOrd="2" destOrd="0" presId="urn:microsoft.com/office/officeart/2005/8/layout/arrow4"/>
    <dgm:cxn modelId="{B053E5E7-2AB7-4CB5-A109-C55D15B6BCB8}" type="presParOf" srcId="{08C81C57-E7B5-4CE5-9438-15903233B3DC}" destId="{56A4DB1C-C653-4C20-8830-2150F6AD998F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252A20-5996-429B-A528-D7C64E0B2C96}" type="doc">
      <dgm:prSet loTypeId="urn:microsoft.com/office/officeart/2005/8/layout/chart3" loCatId="relationship" qsTypeId="urn:microsoft.com/office/officeart/2005/8/quickstyle/simple1" qsCatId="simple" csTypeId="urn:microsoft.com/office/officeart/2005/8/colors/accent6_5" csCatId="accent6" phldr="1"/>
      <dgm:spPr/>
    </dgm:pt>
    <dgm:pt modelId="{1F623271-8628-4CB9-8EF9-9B2812CB6491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u="sng" dirty="0" smtClean="0">
              <a:solidFill>
                <a:schemeClr val="tx1"/>
              </a:solidFill>
            </a:rPr>
            <a:t>Mărci 75858 </a:t>
          </a:r>
          <a:endParaRPr lang="ru-RU" u="sng" dirty="0">
            <a:solidFill>
              <a:schemeClr val="tx1"/>
            </a:solidFill>
          </a:endParaRPr>
        </a:p>
      </dgm:t>
    </dgm:pt>
    <dgm:pt modelId="{A69557E9-24B0-40F5-B599-4DBF2E86DD48}" type="parTrans" cxnId="{D21BD702-315E-4920-AFA4-5EB73024C487}">
      <dgm:prSet/>
      <dgm:spPr/>
      <dgm:t>
        <a:bodyPr/>
        <a:lstStyle/>
        <a:p>
          <a:endParaRPr lang="ru-RU"/>
        </a:p>
      </dgm:t>
    </dgm:pt>
    <dgm:pt modelId="{000F5211-F538-4377-8972-4A8AB2C14BEF}" type="sibTrans" cxnId="{D21BD702-315E-4920-AFA4-5EB73024C487}">
      <dgm:prSet/>
      <dgm:spPr/>
      <dgm:t>
        <a:bodyPr/>
        <a:lstStyle/>
        <a:p>
          <a:endParaRPr lang="ru-RU"/>
        </a:p>
      </dgm:t>
    </dgm:pt>
    <dgm:pt modelId="{56A0CC3F-14CB-45A6-9C0C-C5C702229AAA}">
      <dgm:prSet phldrT="[Text]"/>
      <dgm:spPr>
        <a:solidFill>
          <a:schemeClr val="accent6">
            <a:lumMod val="60000"/>
            <a:lumOff val="40000"/>
            <a:alpha val="70000"/>
          </a:schemeClr>
        </a:solidFill>
      </dgm:spPr>
      <dgm:t>
        <a:bodyPr/>
        <a:lstStyle/>
        <a:p>
          <a:r>
            <a:rPr lang="ro-RO" dirty="0" smtClean="0">
              <a:solidFill>
                <a:schemeClr val="tx1"/>
              </a:solidFill>
            </a:rPr>
            <a:t>Brevete </a:t>
          </a:r>
        </a:p>
        <a:p>
          <a:r>
            <a:rPr lang="ro-RO" dirty="0" smtClean="0">
              <a:solidFill>
                <a:schemeClr val="tx1"/>
              </a:solidFill>
            </a:rPr>
            <a:t>4600</a:t>
          </a:r>
          <a:endParaRPr lang="ru-RU" dirty="0">
            <a:solidFill>
              <a:schemeClr val="tx1"/>
            </a:solidFill>
          </a:endParaRPr>
        </a:p>
      </dgm:t>
    </dgm:pt>
    <dgm:pt modelId="{7C14FEDB-4DE4-4522-A196-DF97AE7356A3}" type="parTrans" cxnId="{CCF91A55-65E9-4CAC-A03C-0E51FCBE4C24}">
      <dgm:prSet/>
      <dgm:spPr/>
      <dgm:t>
        <a:bodyPr/>
        <a:lstStyle/>
        <a:p>
          <a:endParaRPr lang="ru-RU"/>
        </a:p>
      </dgm:t>
    </dgm:pt>
    <dgm:pt modelId="{D6201A4B-C18C-4E0C-ABA0-56D87C01C17D}" type="sibTrans" cxnId="{CCF91A55-65E9-4CAC-A03C-0E51FCBE4C24}">
      <dgm:prSet/>
      <dgm:spPr/>
      <dgm:t>
        <a:bodyPr/>
        <a:lstStyle/>
        <a:p>
          <a:endParaRPr lang="ru-RU"/>
        </a:p>
      </dgm:t>
    </dgm:pt>
    <dgm:pt modelId="{E8EB5497-CEB3-44F0-B195-0BB849786194}">
      <dgm:prSet phldrT="[Text]"/>
      <dgm:spPr/>
      <dgm:t>
        <a:bodyPr/>
        <a:lstStyle/>
        <a:p>
          <a:r>
            <a:rPr lang="ro-RO" dirty="0" smtClean="0">
              <a:solidFill>
                <a:schemeClr val="tx1"/>
              </a:solidFill>
            </a:rPr>
            <a:t>D</a:t>
          </a:r>
          <a:r>
            <a:rPr lang="en-US" dirty="0" err="1" smtClean="0">
              <a:solidFill>
                <a:schemeClr val="tx1"/>
              </a:solidFill>
            </a:rPr>
            <a:t>esene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ro-RO" dirty="0" smtClean="0">
              <a:solidFill>
                <a:schemeClr val="tx1"/>
              </a:solidFill>
            </a:rPr>
            <a:t>și modele industriale 337</a:t>
          </a:r>
          <a:r>
            <a:rPr lang="ru-RU" dirty="0" smtClean="0">
              <a:solidFill>
                <a:schemeClr val="tx1"/>
              </a:solidFill>
            </a:rPr>
            <a:t>1</a:t>
          </a:r>
          <a:endParaRPr lang="ru-RU" dirty="0">
            <a:solidFill>
              <a:schemeClr val="tx1"/>
            </a:solidFill>
          </a:endParaRPr>
        </a:p>
      </dgm:t>
    </dgm:pt>
    <dgm:pt modelId="{E03B4134-2D26-4292-9ED4-7834B017B4BC}" type="parTrans" cxnId="{9A21D6B5-39E5-44EF-8C37-D894A176663C}">
      <dgm:prSet/>
      <dgm:spPr/>
      <dgm:t>
        <a:bodyPr/>
        <a:lstStyle/>
        <a:p>
          <a:endParaRPr lang="ru-RU"/>
        </a:p>
      </dgm:t>
    </dgm:pt>
    <dgm:pt modelId="{77F04822-0D6E-4AB3-B2A2-ED7774577ED7}" type="sibTrans" cxnId="{9A21D6B5-39E5-44EF-8C37-D894A176663C}">
      <dgm:prSet/>
      <dgm:spPr/>
      <dgm:t>
        <a:bodyPr/>
        <a:lstStyle/>
        <a:p>
          <a:endParaRPr lang="ru-RU"/>
        </a:p>
      </dgm:t>
    </dgm:pt>
    <dgm:pt modelId="{77E27DDD-ECEE-4616-8C57-2D8D7C6F8A88}" type="pres">
      <dgm:prSet presAssocID="{6D252A20-5996-429B-A528-D7C64E0B2C96}" presName="compositeShape" presStyleCnt="0">
        <dgm:presLayoutVars>
          <dgm:chMax val="7"/>
          <dgm:dir/>
          <dgm:resizeHandles val="exact"/>
        </dgm:presLayoutVars>
      </dgm:prSet>
      <dgm:spPr/>
    </dgm:pt>
    <dgm:pt modelId="{BF4FDF4F-50A5-4458-9053-6006BD262DA8}" type="pres">
      <dgm:prSet presAssocID="{6D252A20-5996-429B-A528-D7C64E0B2C96}" presName="wedge1" presStyleLbl="node1" presStyleIdx="0" presStyleCnt="3" custScaleX="136364" custScaleY="146428" custLinFactNeighborY="6696"/>
      <dgm:spPr/>
      <dgm:t>
        <a:bodyPr/>
        <a:lstStyle/>
        <a:p>
          <a:endParaRPr lang="ru-RU"/>
        </a:p>
      </dgm:t>
    </dgm:pt>
    <dgm:pt modelId="{A30E49D5-6AE7-48ED-B0DD-769965D91C6F}" type="pres">
      <dgm:prSet presAssocID="{6D252A20-5996-429B-A528-D7C64E0B2C9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04965-3EBC-4FDB-9123-A94DD42AD2E3}" type="pres">
      <dgm:prSet presAssocID="{6D252A20-5996-429B-A528-D7C64E0B2C96}" presName="wedge2" presStyleLbl="node1" presStyleIdx="1" presStyleCnt="3" custScaleX="136606" custScaleY="125298" custLinFactNeighborX="-203" custLinFactNeighborY="8334"/>
      <dgm:spPr/>
      <dgm:t>
        <a:bodyPr/>
        <a:lstStyle/>
        <a:p>
          <a:endParaRPr lang="ru-RU"/>
        </a:p>
      </dgm:t>
    </dgm:pt>
    <dgm:pt modelId="{DF92B1B5-0ECB-43DF-B310-F6927B3E40F9}" type="pres">
      <dgm:prSet presAssocID="{6D252A20-5996-429B-A528-D7C64E0B2C9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0C7AC-C93E-4E3B-94DF-87A2AF3F4FC2}" type="pres">
      <dgm:prSet presAssocID="{6D252A20-5996-429B-A528-D7C64E0B2C96}" presName="wedge3" presStyleLbl="node1" presStyleIdx="2" presStyleCnt="3" custScaleX="112703" custScaleY="120834" custLinFactNeighborX="-10328" custLinFactNeighborY="8334"/>
      <dgm:spPr/>
      <dgm:t>
        <a:bodyPr/>
        <a:lstStyle/>
        <a:p>
          <a:endParaRPr lang="ru-RU"/>
        </a:p>
      </dgm:t>
    </dgm:pt>
    <dgm:pt modelId="{CC4EC694-7F61-4665-A097-27AE3E0467EF}" type="pres">
      <dgm:prSet presAssocID="{6D252A20-5996-429B-A528-D7C64E0B2C9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21D6B5-39E5-44EF-8C37-D894A176663C}" srcId="{6D252A20-5996-429B-A528-D7C64E0B2C96}" destId="{E8EB5497-CEB3-44F0-B195-0BB849786194}" srcOrd="2" destOrd="0" parTransId="{E03B4134-2D26-4292-9ED4-7834B017B4BC}" sibTransId="{77F04822-0D6E-4AB3-B2A2-ED7774577ED7}"/>
    <dgm:cxn modelId="{6B2C1C04-07FA-4B2F-8BD4-09706D176C58}" type="presOf" srcId="{1F623271-8628-4CB9-8EF9-9B2812CB6491}" destId="{BF4FDF4F-50A5-4458-9053-6006BD262DA8}" srcOrd="0" destOrd="0" presId="urn:microsoft.com/office/officeart/2005/8/layout/chart3"/>
    <dgm:cxn modelId="{121D3AC1-BEF7-4A6C-85BD-37EF42777B38}" type="presOf" srcId="{56A0CC3F-14CB-45A6-9C0C-C5C702229AAA}" destId="{DF92B1B5-0ECB-43DF-B310-F6927B3E40F9}" srcOrd="1" destOrd="0" presId="urn:microsoft.com/office/officeart/2005/8/layout/chart3"/>
    <dgm:cxn modelId="{D21BD702-315E-4920-AFA4-5EB73024C487}" srcId="{6D252A20-5996-429B-A528-D7C64E0B2C96}" destId="{1F623271-8628-4CB9-8EF9-9B2812CB6491}" srcOrd="0" destOrd="0" parTransId="{A69557E9-24B0-40F5-B599-4DBF2E86DD48}" sibTransId="{000F5211-F538-4377-8972-4A8AB2C14BEF}"/>
    <dgm:cxn modelId="{0832B574-81E7-4CF3-B986-5639EE99804F}" type="presOf" srcId="{1F623271-8628-4CB9-8EF9-9B2812CB6491}" destId="{A30E49D5-6AE7-48ED-B0DD-769965D91C6F}" srcOrd="1" destOrd="0" presId="urn:microsoft.com/office/officeart/2005/8/layout/chart3"/>
    <dgm:cxn modelId="{6142C518-00A5-49FA-A6CF-B1534ECADD1F}" type="presOf" srcId="{E8EB5497-CEB3-44F0-B195-0BB849786194}" destId="{2EF0C7AC-C93E-4E3B-94DF-87A2AF3F4FC2}" srcOrd="0" destOrd="0" presId="urn:microsoft.com/office/officeart/2005/8/layout/chart3"/>
    <dgm:cxn modelId="{CCF91A55-65E9-4CAC-A03C-0E51FCBE4C24}" srcId="{6D252A20-5996-429B-A528-D7C64E0B2C96}" destId="{56A0CC3F-14CB-45A6-9C0C-C5C702229AAA}" srcOrd="1" destOrd="0" parTransId="{7C14FEDB-4DE4-4522-A196-DF97AE7356A3}" sibTransId="{D6201A4B-C18C-4E0C-ABA0-56D87C01C17D}"/>
    <dgm:cxn modelId="{6B3D3EB5-AC3D-43EE-9B6C-535A7C7A4788}" type="presOf" srcId="{6D252A20-5996-429B-A528-D7C64E0B2C96}" destId="{77E27DDD-ECEE-4616-8C57-2D8D7C6F8A88}" srcOrd="0" destOrd="0" presId="urn:microsoft.com/office/officeart/2005/8/layout/chart3"/>
    <dgm:cxn modelId="{22C65857-A5A2-4220-B28B-90F06C80C31C}" type="presOf" srcId="{56A0CC3F-14CB-45A6-9C0C-C5C702229AAA}" destId="{07A04965-3EBC-4FDB-9123-A94DD42AD2E3}" srcOrd="0" destOrd="0" presId="urn:microsoft.com/office/officeart/2005/8/layout/chart3"/>
    <dgm:cxn modelId="{94AA3687-8DA5-42EB-8C14-F0C34F5E739A}" type="presOf" srcId="{E8EB5497-CEB3-44F0-B195-0BB849786194}" destId="{CC4EC694-7F61-4665-A097-27AE3E0467EF}" srcOrd="1" destOrd="0" presId="urn:microsoft.com/office/officeart/2005/8/layout/chart3"/>
    <dgm:cxn modelId="{B283D0EB-9FB4-4DFB-897A-35FE661C2B4C}" type="presParOf" srcId="{77E27DDD-ECEE-4616-8C57-2D8D7C6F8A88}" destId="{BF4FDF4F-50A5-4458-9053-6006BD262DA8}" srcOrd="0" destOrd="0" presId="urn:microsoft.com/office/officeart/2005/8/layout/chart3"/>
    <dgm:cxn modelId="{B126E156-FAEB-4E34-96D5-F7BD55C9EB71}" type="presParOf" srcId="{77E27DDD-ECEE-4616-8C57-2D8D7C6F8A88}" destId="{A30E49D5-6AE7-48ED-B0DD-769965D91C6F}" srcOrd="1" destOrd="0" presId="urn:microsoft.com/office/officeart/2005/8/layout/chart3"/>
    <dgm:cxn modelId="{D2BA2ED2-8F8D-49D2-9AAB-71BDC07A280E}" type="presParOf" srcId="{77E27DDD-ECEE-4616-8C57-2D8D7C6F8A88}" destId="{07A04965-3EBC-4FDB-9123-A94DD42AD2E3}" srcOrd="2" destOrd="0" presId="urn:microsoft.com/office/officeart/2005/8/layout/chart3"/>
    <dgm:cxn modelId="{1DA0B175-E6DC-4E40-A577-29F64756B2F2}" type="presParOf" srcId="{77E27DDD-ECEE-4616-8C57-2D8D7C6F8A88}" destId="{DF92B1B5-0ECB-43DF-B310-F6927B3E40F9}" srcOrd="3" destOrd="0" presId="urn:microsoft.com/office/officeart/2005/8/layout/chart3"/>
    <dgm:cxn modelId="{6396720D-CF89-4889-A3F6-7975FBC97967}" type="presParOf" srcId="{77E27DDD-ECEE-4616-8C57-2D8D7C6F8A88}" destId="{2EF0C7AC-C93E-4E3B-94DF-87A2AF3F4FC2}" srcOrd="4" destOrd="0" presId="urn:microsoft.com/office/officeart/2005/8/layout/chart3"/>
    <dgm:cxn modelId="{F32D605E-82E7-4CDB-BBF3-0A4C902B6D18}" type="presParOf" srcId="{77E27DDD-ECEE-4616-8C57-2D8D7C6F8A88}" destId="{CC4EC694-7F61-4665-A097-27AE3E0467EF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8CEF5F-51DB-4122-801C-2FC54745BC10}" type="doc">
      <dgm:prSet loTypeId="urn:microsoft.com/office/officeart/2005/8/layout/venn2" loCatId="relationship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3F1580DC-1C5A-438F-9A3C-D15D45E7F5A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ro-RO" sz="1600" dirty="0" smtClean="0"/>
        </a:p>
        <a:p>
          <a:endParaRPr lang="ro-RO" sz="1600" dirty="0" smtClean="0">
            <a:solidFill>
              <a:schemeClr val="accent1">
                <a:lumMod val="10000"/>
              </a:schemeClr>
            </a:solidFill>
          </a:endParaRPr>
        </a:p>
        <a:p>
          <a:r>
            <a:rPr lang="it-IT" sz="1600" dirty="0" smtClean="0">
              <a:solidFill>
                <a:schemeClr val="accent1">
                  <a:lumMod val="10000"/>
                </a:schemeClr>
              </a:solidFill>
            </a:rPr>
            <a:t>Agenţia de Stat pentru Protecţia </a:t>
          </a:r>
          <a:r>
            <a:rPr lang="ro-RO" sz="1600" dirty="0" smtClean="0">
              <a:solidFill>
                <a:schemeClr val="accent1">
                  <a:lumMod val="10000"/>
                </a:schemeClr>
              </a:solidFill>
            </a:rPr>
            <a:t>P</a:t>
          </a:r>
          <a:r>
            <a:rPr lang="it-IT" sz="1600" dirty="0" smtClean="0">
              <a:solidFill>
                <a:schemeClr val="accent1">
                  <a:lumMod val="10000"/>
                </a:schemeClr>
              </a:solidFill>
            </a:rPr>
            <a:t>roprităţii </a:t>
          </a:r>
          <a:r>
            <a:rPr lang="ro-RO" sz="1600" dirty="0" smtClean="0">
              <a:solidFill>
                <a:schemeClr val="accent1">
                  <a:lumMod val="10000"/>
                </a:schemeClr>
              </a:solidFill>
            </a:rPr>
            <a:t>I</a:t>
          </a:r>
          <a:r>
            <a:rPr lang="it-IT" sz="1600" dirty="0" smtClean="0">
              <a:solidFill>
                <a:schemeClr val="accent1">
                  <a:lumMod val="10000"/>
                </a:schemeClr>
              </a:solidFill>
            </a:rPr>
            <a:t>ndustriale (AGEPI) </a:t>
          </a:r>
        </a:p>
        <a:p>
          <a:r>
            <a:rPr lang="it-IT" sz="1600" dirty="0" smtClean="0">
              <a:solidFill>
                <a:schemeClr val="accent1">
                  <a:lumMod val="10000"/>
                </a:schemeClr>
              </a:solidFill>
            </a:rPr>
            <a:t>08.09.1992 </a:t>
          </a:r>
          <a:endParaRPr lang="ro-RO" sz="1600" b="0" i="1" dirty="0" smtClean="0">
            <a:solidFill>
              <a:schemeClr val="accent1">
                <a:lumMod val="10000"/>
              </a:schemeClr>
            </a:solidFill>
            <a:latin typeface="Calibri" panose="020F0502020204030204" pitchFamily="34" charset="0"/>
          </a:endParaRPr>
        </a:p>
      </dgm:t>
    </dgm:pt>
    <dgm:pt modelId="{58A6163E-82E8-429D-ACFE-3CA20D57358E}" type="parTrans" cxnId="{976D8E88-B099-4DCB-B8BE-1FF404AF9E59}">
      <dgm:prSet/>
      <dgm:spPr/>
      <dgm:t>
        <a:bodyPr/>
        <a:lstStyle/>
        <a:p>
          <a:endParaRPr lang="ru-RU"/>
        </a:p>
      </dgm:t>
    </dgm:pt>
    <dgm:pt modelId="{0685BAD1-A9D9-4211-BB67-E3FF6F4497F4}" type="sibTrans" cxnId="{976D8E88-B099-4DCB-B8BE-1FF404AF9E59}">
      <dgm:prSet/>
      <dgm:spPr/>
      <dgm:t>
        <a:bodyPr/>
        <a:lstStyle/>
        <a:p>
          <a:endParaRPr lang="ru-RU"/>
        </a:p>
      </dgm:t>
    </dgm:pt>
    <dgm:pt modelId="{4DC1F75E-9656-4C4F-A7FA-BD36028C39CC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fr-FR" sz="1800" i="1" dirty="0" err="1" smtClean="0">
              <a:solidFill>
                <a:srgbClr val="002060"/>
              </a:solidFill>
              <a:latin typeface="Calibri" panose="020F0502020204030204" pitchFamily="34" charset="0"/>
            </a:rPr>
            <a:t>Agenţia</a:t>
          </a:r>
          <a:r>
            <a:rPr lang="fr-FR" sz="1800" i="1" dirty="0" smtClean="0">
              <a:solidFill>
                <a:srgbClr val="002060"/>
              </a:solidFill>
              <a:latin typeface="Calibri" panose="020F0502020204030204" pitchFamily="34" charset="0"/>
            </a:rPr>
            <a:t> de Stat </a:t>
          </a:r>
          <a:r>
            <a:rPr lang="fr-FR" sz="1800" i="1" dirty="0" err="1" smtClean="0">
              <a:solidFill>
                <a:srgbClr val="002060"/>
              </a:solidFill>
              <a:latin typeface="Calibri" panose="020F0502020204030204" pitchFamily="34" charset="0"/>
            </a:rPr>
            <a:t>pentru</a:t>
          </a:r>
          <a:r>
            <a:rPr lang="fr-FR" sz="1800" i="1" dirty="0" smtClean="0">
              <a:solidFill>
                <a:srgbClr val="002060"/>
              </a:solidFill>
              <a:latin typeface="Calibri" panose="020F0502020204030204" pitchFamily="34" charset="0"/>
            </a:rPr>
            <a:t> </a:t>
          </a:r>
          <a:r>
            <a:rPr lang="fr-FR" sz="1800" i="1" dirty="0" err="1" smtClean="0">
              <a:solidFill>
                <a:srgbClr val="002060"/>
              </a:solidFill>
              <a:latin typeface="Calibri" panose="020F0502020204030204" pitchFamily="34" charset="0"/>
            </a:rPr>
            <a:t>Drepturile</a:t>
          </a:r>
          <a:r>
            <a:rPr lang="fr-FR" sz="1800" i="1" dirty="0" smtClean="0">
              <a:solidFill>
                <a:srgbClr val="002060"/>
              </a:solidFill>
              <a:latin typeface="Calibri" panose="020F0502020204030204" pitchFamily="34" charset="0"/>
            </a:rPr>
            <a:t> de </a:t>
          </a:r>
          <a:r>
            <a:rPr lang="fr-FR" sz="1800" i="1" dirty="0" err="1" smtClean="0">
              <a:solidFill>
                <a:srgbClr val="002060"/>
              </a:solidFill>
              <a:latin typeface="Calibri" panose="020F0502020204030204" pitchFamily="34" charset="0"/>
            </a:rPr>
            <a:t>autor</a:t>
          </a:r>
          <a:r>
            <a:rPr lang="ro-RO" sz="1800" i="1" dirty="0" smtClean="0">
              <a:solidFill>
                <a:srgbClr val="002060"/>
              </a:solidFill>
              <a:latin typeface="Calibri" panose="020F0502020204030204" pitchFamily="34" charset="0"/>
            </a:rPr>
            <a:t> </a:t>
          </a:r>
          <a:r>
            <a:rPr lang="ru-RU" sz="1800" dirty="0" smtClean="0">
              <a:solidFill>
                <a:srgbClr val="002060"/>
              </a:solidFill>
              <a:latin typeface="Calibri" panose="020F0502020204030204" pitchFamily="34" charset="0"/>
              <a:cs typeface="+mn-cs"/>
            </a:rPr>
            <a:t>(ADA)</a:t>
          </a:r>
          <a:r>
            <a:rPr lang="en-US" sz="1800" dirty="0" smtClean="0">
              <a:solidFill>
                <a:srgbClr val="002060"/>
              </a:solidFill>
              <a:latin typeface="Calibri" panose="020F0502020204030204" pitchFamily="34" charset="0"/>
              <a:cs typeface="+mn-cs"/>
            </a:rPr>
            <a:t>- 25.11.1991</a:t>
          </a:r>
          <a:endParaRPr lang="ru-RU" sz="1800" b="0" dirty="0">
            <a:latin typeface="Calibri" panose="020F0502020204030204" pitchFamily="34" charset="0"/>
          </a:endParaRPr>
        </a:p>
      </dgm:t>
    </dgm:pt>
    <dgm:pt modelId="{5ED424A9-F783-4504-A2DB-86524C1E85FA}" type="parTrans" cxnId="{238AA547-546E-4A64-8545-225981517CCE}">
      <dgm:prSet/>
      <dgm:spPr/>
      <dgm:t>
        <a:bodyPr/>
        <a:lstStyle/>
        <a:p>
          <a:endParaRPr lang="ru-RU"/>
        </a:p>
      </dgm:t>
    </dgm:pt>
    <dgm:pt modelId="{BD08180D-1B60-4762-B027-40022420321C}" type="sibTrans" cxnId="{238AA547-546E-4A64-8545-225981517CCE}">
      <dgm:prSet/>
      <dgm:spPr/>
      <dgm:t>
        <a:bodyPr/>
        <a:lstStyle/>
        <a:p>
          <a:endParaRPr lang="ru-RU"/>
        </a:p>
      </dgm:t>
    </dgm:pt>
    <dgm:pt modelId="{EE1668E9-4341-4962-9D33-E2568921AF1A}" type="pres">
      <dgm:prSet presAssocID="{718CEF5F-51DB-4122-801C-2FC54745BC1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3B5978-14CA-43F1-9C64-41769CB0671A}" type="pres">
      <dgm:prSet presAssocID="{718CEF5F-51DB-4122-801C-2FC54745BC10}" presName="comp1" presStyleCnt="0"/>
      <dgm:spPr/>
    </dgm:pt>
    <dgm:pt modelId="{3A3C34D0-5FE0-4A6E-89FB-DDD8E77FC2FC}" type="pres">
      <dgm:prSet presAssocID="{718CEF5F-51DB-4122-801C-2FC54745BC10}" presName="circle1" presStyleLbl="node1" presStyleIdx="0" presStyleCnt="2" custScaleX="80469" custScaleY="81637" custLinFactNeighborX="-4297"/>
      <dgm:spPr/>
      <dgm:t>
        <a:bodyPr/>
        <a:lstStyle/>
        <a:p>
          <a:endParaRPr lang="ru-RU"/>
        </a:p>
      </dgm:t>
    </dgm:pt>
    <dgm:pt modelId="{B9505D3E-CCE4-4236-99C2-B1832DE51F3B}" type="pres">
      <dgm:prSet presAssocID="{718CEF5F-51DB-4122-801C-2FC54745BC10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97D2B-5AB2-451F-87E0-464231ACBBFF}" type="pres">
      <dgm:prSet presAssocID="{718CEF5F-51DB-4122-801C-2FC54745BC10}" presName="comp2" presStyleCnt="0"/>
      <dgm:spPr/>
    </dgm:pt>
    <dgm:pt modelId="{994944C8-A762-42EB-A034-645730CA2E39}" type="pres">
      <dgm:prSet presAssocID="{718CEF5F-51DB-4122-801C-2FC54745BC10}" presName="circle2" presStyleLbl="node1" presStyleIdx="1" presStyleCnt="2" custScaleX="85417" custScaleY="52901" custLinFactNeighborX="-4166" custLinFactNeighborY="767"/>
      <dgm:spPr/>
      <dgm:t>
        <a:bodyPr/>
        <a:lstStyle/>
        <a:p>
          <a:endParaRPr lang="ru-RU"/>
        </a:p>
      </dgm:t>
    </dgm:pt>
    <dgm:pt modelId="{B86FFE96-C6F2-4D66-B4EF-70DA900BCB57}" type="pres">
      <dgm:prSet presAssocID="{718CEF5F-51DB-4122-801C-2FC54745BC10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8AA547-546E-4A64-8545-225981517CCE}" srcId="{718CEF5F-51DB-4122-801C-2FC54745BC10}" destId="{4DC1F75E-9656-4C4F-A7FA-BD36028C39CC}" srcOrd="1" destOrd="0" parTransId="{5ED424A9-F783-4504-A2DB-86524C1E85FA}" sibTransId="{BD08180D-1B60-4762-B027-40022420321C}"/>
    <dgm:cxn modelId="{0626B396-D1B9-4956-9CCF-8E7CF6DC66A6}" type="presOf" srcId="{3F1580DC-1C5A-438F-9A3C-D15D45E7F5A2}" destId="{3A3C34D0-5FE0-4A6E-89FB-DDD8E77FC2FC}" srcOrd="0" destOrd="0" presId="urn:microsoft.com/office/officeart/2005/8/layout/venn2"/>
    <dgm:cxn modelId="{976D8E88-B099-4DCB-B8BE-1FF404AF9E59}" srcId="{718CEF5F-51DB-4122-801C-2FC54745BC10}" destId="{3F1580DC-1C5A-438F-9A3C-D15D45E7F5A2}" srcOrd="0" destOrd="0" parTransId="{58A6163E-82E8-429D-ACFE-3CA20D57358E}" sibTransId="{0685BAD1-A9D9-4211-BB67-E3FF6F4497F4}"/>
    <dgm:cxn modelId="{40F6422D-0EA5-466E-8B69-6DF3137FF580}" type="presOf" srcId="{718CEF5F-51DB-4122-801C-2FC54745BC10}" destId="{EE1668E9-4341-4962-9D33-E2568921AF1A}" srcOrd="0" destOrd="0" presId="urn:microsoft.com/office/officeart/2005/8/layout/venn2"/>
    <dgm:cxn modelId="{0CFCD5BF-D739-4849-9F4F-BDACB95B150B}" type="presOf" srcId="{3F1580DC-1C5A-438F-9A3C-D15D45E7F5A2}" destId="{B9505D3E-CCE4-4236-99C2-B1832DE51F3B}" srcOrd="1" destOrd="0" presId="urn:microsoft.com/office/officeart/2005/8/layout/venn2"/>
    <dgm:cxn modelId="{FD709C7C-00ED-4549-8FE1-0DECDBCB8780}" type="presOf" srcId="{4DC1F75E-9656-4C4F-A7FA-BD36028C39CC}" destId="{B86FFE96-C6F2-4D66-B4EF-70DA900BCB57}" srcOrd="1" destOrd="0" presId="urn:microsoft.com/office/officeart/2005/8/layout/venn2"/>
    <dgm:cxn modelId="{8E86B71F-9B07-47FA-AB79-5E6C3CBE4368}" type="presOf" srcId="{4DC1F75E-9656-4C4F-A7FA-BD36028C39CC}" destId="{994944C8-A762-42EB-A034-645730CA2E39}" srcOrd="0" destOrd="0" presId="urn:microsoft.com/office/officeart/2005/8/layout/venn2"/>
    <dgm:cxn modelId="{A4220231-0497-4E24-A99B-16CAEEBDDE9E}" type="presParOf" srcId="{EE1668E9-4341-4962-9D33-E2568921AF1A}" destId="{3F3B5978-14CA-43F1-9C64-41769CB0671A}" srcOrd="0" destOrd="0" presId="urn:microsoft.com/office/officeart/2005/8/layout/venn2"/>
    <dgm:cxn modelId="{C2912B47-340E-41A9-94A1-07872729524E}" type="presParOf" srcId="{3F3B5978-14CA-43F1-9C64-41769CB0671A}" destId="{3A3C34D0-5FE0-4A6E-89FB-DDD8E77FC2FC}" srcOrd="0" destOrd="0" presId="urn:microsoft.com/office/officeart/2005/8/layout/venn2"/>
    <dgm:cxn modelId="{54094D41-C6EC-4170-98D3-6A072D0F84A4}" type="presParOf" srcId="{3F3B5978-14CA-43F1-9C64-41769CB0671A}" destId="{B9505D3E-CCE4-4236-99C2-B1832DE51F3B}" srcOrd="1" destOrd="0" presId="urn:microsoft.com/office/officeart/2005/8/layout/venn2"/>
    <dgm:cxn modelId="{839E9867-7C8A-4D56-BFF4-ED430207B804}" type="presParOf" srcId="{EE1668E9-4341-4962-9D33-E2568921AF1A}" destId="{45097D2B-5AB2-451F-87E0-464231ACBBFF}" srcOrd="1" destOrd="0" presId="urn:microsoft.com/office/officeart/2005/8/layout/venn2"/>
    <dgm:cxn modelId="{9D9E0845-EFE4-4B12-BA77-8BFD1AF7278F}" type="presParOf" srcId="{45097D2B-5AB2-451F-87E0-464231ACBBFF}" destId="{994944C8-A762-42EB-A034-645730CA2E39}" srcOrd="0" destOrd="0" presId="urn:microsoft.com/office/officeart/2005/8/layout/venn2"/>
    <dgm:cxn modelId="{93007A8C-F36D-4507-8F1D-029EB5E29083}" type="presParOf" srcId="{45097D2B-5AB2-451F-87E0-464231ACBBFF}" destId="{B86FFE96-C6F2-4D66-B4EF-70DA900BCB5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C34D0-5FE0-4A6E-89FB-DDD8E77FC2FC}">
      <dsp:nvSpPr>
        <dsp:cNvPr id="0" name=""/>
        <dsp:cNvSpPr/>
      </dsp:nvSpPr>
      <dsp:spPr>
        <a:xfrm>
          <a:off x="1333500" y="0"/>
          <a:ext cx="4876800" cy="487680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200" b="1" kern="1200" dirty="0" smtClean="0">
              <a:solidFill>
                <a:schemeClr val="tx1"/>
              </a:solidFill>
              <a:effectLst/>
            </a:rPr>
            <a:t>2120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kern="1200" dirty="0" smtClean="0">
              <a:solidFill>
                <a:schemeClr val="tx1"/>
              </a:solidFill>
            </a:rPr>
            <a:t>cereri total procedura națională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491740" y="365760"/>
        <a:ext cx="2560320" cy="829056"/>
      </dsp:txXfrm>
    </dsp:sp>
    <dsp:sp modelId="{994944C8-A762-42EB-A034-645730CA2E39}">
      <dsp:nvSpPr>
        <dsp:cNvPr id="0" name=""/>
        <dsp:cNvSpPr/>
      </dsp:nvSpPr>
      <dsp:spPr>
        <a:xfrm>
          <a:off x="2007894" y="1283994"/>
          <a:ext cx="3528011" cy="3528011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o-RO" sz="3200" b="1" kern="120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927</a:t>
          </a:r>
          <a:r>
            <a:rPr lang="ro-RO" sz="32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</a:t>
          </a:r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ro-RO" sz="2400" b="0" kern="120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cereri On-line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600" b="0" kern="120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ro-RO" sz="2400" b="0" kern="120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rPr>
            <a:t>(44% din cereri total)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524559" y="2165997"/>
        <a:ext cx="2494680" cy="1764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E9163-98D1-4C4B-894F-FB307DD0F122}">
      <dsp:nvSpPr>
        <dsp:cNvPr id="0" name=""/>
        <dsp:cNvSpPr/>
      </dsp:nvSpPr>
      <dsp:spPr>
        <a:xfrm rot="5400000">
          <a:off x="2017218" y="879667"/>
          <a:ext cx="766787" cy="838809"/>
        </a:xfrm>
        <a:prstGeom prst="upArrow">
          <a:avLst/>
        </a:prstGeom>
        <a:solidFill>
          <a:srgbClr val="7030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0A47F-B874-4E8B-8A2A-A4B7F3275E7D}">
      <dsp:nvSpPr>
        <dsp:cNvPr id="0" name=""/>
        <dsp:cNvSpPr/>
      </dsp:nvSpPr>
      <dsp:spPr>
        <a:xfrm>
          <a:off x="2937000" y="923236"/>
          <a:ext cx="5532123" cy="953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1384 cereri </a:t>
          </a:r>
          <a:r>
            <a:rPr lang="ro-RO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mărci</a:t>
          </a:r>
          <a:r>
            <a:rPr lang="en-US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(7,7%)</a:t>
          </a:r>
          <a:endParaRPr lang="ro-RO" sz="2400" b="1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Calibri"/>
            <a:ea typeface="+mn-ea"/>
            <a:cs typeface="+mn-cs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45 cereri </a:t>
          </a:r>
          <a:r>
            <a:rPr lang="ro-RO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DMI</a:t>
          </a:r>
          <a:r>
            <a:rPr lang="en-US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(12,5%)</a:t>
          </a:r>
          <a:r>
            <a:rPr lang="ro-RO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ro-RO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/ 489</a:t>
          </a:r>
          <a:r>
            <a:rPr lang="en-US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desene</a:t>
          </a:r>
          <a:r>
            <a:rPr lang="en-US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şi</a:t>
          </a:r>
          <a:r>
            <a:rPr lang="en-US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modele</a:t>
          </a:r>
          <a:r>
            <a:rPr lang="en-US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 </a:t>
          </a:r>
          <a:r>
            <a:rPr lang="en-US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(68%)</a:t>
          </a:r>
          <a:endParaRPr lang="ru-RU" sz="44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937000" y="923236"/>
        <a:ext cx="5532123" cy="953232"/>
      </dsp:txXfrm>
    </dsp:sp>
    <dsp:sp modelId="{7539ACA1-C82C-433C-A0F3-B940520D8BFA}">
      <dsp:nvSpPr>
        <dsp:cNvPr id="0" name=""/>
        <dsp:cNvSpPr/>
      </dsp:nvSpPr>
      <dsp:spPr>
        <a:xfrm rot="16200000">
          <a:off x="2017391" y="2924679"/>
          <a:ext cx="765803" cy="838201"/>
        </a:xfrm>
        <a:prstGeom prst="downArrow">
          <a:avLst/>
        </a:prstGeom>
        <a:solidFill>
          <a:srgbClr val="7030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4DB1C-C653-4C20-8830-2150F6AD998F}">
      <dsp:nvSpPr>
        <dsp:cNvPr id="0" name=""/>
        <dsp:cNvSpPr/>
      </dsp:nvSpPr>
      <dsp:spPr>
        <a:xfrm>
          <a:off x="3009435" y="2839236"/>
          <a:ext cx="5387310" cy="1118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1285 cereri mărci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Calibri"/>
              <a:ea typeface="+mn-ea"/>
              <a:cs typeface="+mn-cs"/>
            </a:rPr>
            <a:t>40 cereri DMI / 291 desene şi modele</a:t>
          </a:r>
          <a:endParaRPr lang="ro-RO" sz="3600" b="1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Calibri"/>
            <a:ea typeface="+mn-ea"/>
            <a:cs typeface="+mn-cs"/>
          </a:endParaRPr>
        </a:p>
      </dsp:txBody>
      <dsp:txXfrm>
        <a:off x="3009435" y="2839236"/>
        <a:ext cx="5387310" cy="1118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FDF4F-50A5-4458-9053-6006BD262DA8}">
      <dsp:nvSpPr>
        <dsp:cNvPr id="0" name=""/>
        <dsp:cNvSpPr/>
      </dsp:nvSpPr>
      <dsp:spPr>
        <a:xfrm>
          <a:off x="810481" y="-238764"/>
          <a:ext cx="4655139" cy="499870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u="sng" kern="1200" dirty="0" smtClean="0">
              <a:solidFill>
                <a:schemeClr val="tx1"/>
              </a:solidFill>
            </a:rPr>
            <a:t>Mărci 75858 </a:t>
          </a:r>
          <a:endParaRPr lang="ru-RU" sz="2100" u="sng" kern="1200" dirty="0">
            <a:solidFill>
              <a:schemeClr val="tx1"/>
            </a:solidFill>
          </a:endParaRPr>
        </a:p>
      </dsp:txBody>
      <dsp:txXfrm>
        <a:off x="3341436" y="683614"/>
        <a:ext cx="1579422" cy="1666233"/>
      </dsp:txXfrm>
    </dsp:sp>
    <dsp:sp modelId="{07A04965-3EBC-4FDB-9123-A94DD42AD2E3}">
      <dsp:nvSpPr>
        <dsp:cNvPr id="0" name=""/>
        <dsp:cNvSpPr/>
      </dsp:nvSpPr>
      <dsp:spPr>
        <a:xfrm>
          <a:off x="623449" y="279416"/>
          <a:ext cx="4663400" cy="4277373"/>
        </a:xfrm>
        <a:prstGeom prst="pie">
          <a:avLst>
            <a:gd name="adj1" fmla="val 1800000"/>
            <a:gd name="adj2" fmla="val 9000000"/>
          </a:avLst>
        </a:prstGeom>
        <a:solidFill>
          <a:schemeClr val="accent6">
            <a:lumMod val="60000"/>
            <a:lumOff val="40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>
              <a:solidFill>
                <a:schemeClr val="tx1"/>
              </a:solidFill>
            </a:rPr>
            <a:t>Brevete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>
              <a:solidFill>
                <a:schemeClr val="tx1"/>
              </a:solidFill>
            </a:rPr>
            <a:t>4600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1900332" y="2978234"/>
        <a:ext cx="2109633" cy="1323948"/>
      </dsp:txXfrm>
    </dsp:sp>
    <dsp:sp modelId="{2EF0C7AC-C93E-4E3B-94DF-87A2AF3F4FC2}">
      <dsp:nvSpPr>
        <dsp:cNvPr id="0" name=""/>
        <dsp:cNvSpPr/>
      </dsp:nvSpPr>
      <dsp:spPr>
        <a:xfrm>
          <a:off x="685801" y="355611"/>
          <a:ext cx="3847409" cy="4124982"/>
        </a:xfrm>
        <a:prstGeom prst="pie">
          <a:avLst>
            <a:gd name="adj1" fmla="val 90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 smtClean="0">
              <a:solidFill>
                <a:schemeClr val="tx1"/>
              </a:solidFill>
            </a:rPr>
            <a:t>D</a:t>
          </a:r>
          <a:r>
            <a:rPr lang="en-US" sz="2100" kern="1200" dirty="0" err="1" smtClean="0">
              <a:solidFill>
                <a:schemeClr val="tx1"/>
              </a:solidFill>
            </a:rPr>
            <a:t>esene</a:t>
          </a:r>
          <a:r>
            <a:rPr lang="en-US" sz="2100" kern="1200" dirty="0" smtClean="0">
              <a:solidFill>
                <a:schemeClr val="tx1"/>
              </a:solidFill>
            </a:rPr>
            <a:t> </a:t>
          </a:r>
          <a:r>
            <a:rPr lang="ro-RO" sz="2100" kern="1200" dirty="0" smtClean="0">
              <a:solidFill>
                <a:schemeClr val="tx1"/>
              </a:solidFill>
            </a:rPr>
            <a:t>și modele industriale 337</a:t>
          </a:r>
          <a:r>
            <a:rPr lang="ru-RU" sz="2100" kern="1200" dirty="0" smtClean="0">
              <a:solidFill>
                <a:schemeClr val="tx1"/>
              </a:solidFill>
            </a:rPr>
            <a:t>1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1098024" y="1165875"/>
        <a:ext cx="1305371" cy="13749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C34D0-5FE0-4A6E-89FB-DDD8E77FC2FC}">
      <dsp:nvSpPr>
        <dsp:cNvPr id="0" name=""/>
        <dsp:cNvSpPr/>
      </dsp:nvSpPr>
      <dsp:spPr>
        <a:xfrm>
          <a:off x="1600187" y="447763"/>
          <a:ext cx="3924312" cy="3981273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1600" kern="1200" dirty="0" smtClean="0">
            <a:solidFill>
              <a:schemeClr val="accent1">
                <a:lumMod val="10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accent1">
                  <a:lumMod val="10000"/>
                </a:schemeClr>
              </a:solidFill>
            </a:rPr>
            <a:t>Agenţia de Stat pentru Protecţia </a:t>
          </a:r>
          <a:r>
            <a:rPr lang="ro-RO" sz="1600" kern="1200" dirty="0" smtClean="0">
              <a:solidFill>
                <a:schemeClr val="accent1">
                  <a:lumMod val="10000"/>
                </a:schemeClr>
              </a:solidFill>
            </a:rPr>
            <a:t>P</a:t>
          </a:r>
          <a:r>
            <a:rPr lang="it-IT" sz="1600" kern="1200" dirty="0" smtClean="0">
              <a:solidFill>
                <a:schemeClr val="accent1">
                  <a:lumMod val="10000"/>
                </a:schemeClr>
              </a:solidFill>
            </a:rPr>
            <a:t>roprităţii </a:t>
          </a:r>
          <a:r>
            <a:rPr lang="ro-RO" sz="1600" kern="1200" dirty="0" smtClean="0">
              <a:solidFill>
                <a:schemeClr val="accent1">
                  <a:lumMod val="10000"/>
                </a:schemeClr>
              </a:solidFill>
            </a:rPr>
            <a:t>I</a:t>
          </a:r>
          <a:r>
            <a:rPr lang="it-IT" sz="1600" kern="1200" dirty="0" smtClean="0">
              <a:solidFill>
                <a:schemeClr val="accent1">
                  <a:lumMod val="10000"/>
                </a:schemeClr>
              </a:solidFill>
            </a:rPr>
            <a:t>ndustriale (AGEPI)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accent1">
                  <a:lumMod val="10000"/>
                </a:schemeClr>
              </a:solidFill>
            </a:rPr>
            <a:t>08.09.1992 </a:t>
          </a:r>
          <a:endParaRPr lang="ro-RO" sz="1600" b="0" i="1" kern="1200" dirty="0" smtClean="0">
            <a:solidFill>
              <a:schemeClr val="accent1">
                <a:lumMod val="10000"/>
              </a:schemeClr>
            </a:solidFill>
            <a:latin typeface="Calibri" panose="020F0502020204030204" pitchFamily="34" charset="0"/>
          </a:endParaRPr>
        </a:p>
      </dsp:txBody>
      <dsp:txXfrm>
        <a:off x="2532211" y="746358"/>
        <a:ext cx="2060263" cy="676816"/>
      </dsp:txXfrm>
    </dsp:sp>
    <dsp:sp modelId="{994944C8-A762-42EB-A034-645730CA2E39}">
      <dsp:nvSpPr>
        <dsp:cNvPr id="0" name=""/>
        <dsp:cNvSpPr/>
      </dsp:nvSpPr>
      <dsp:spPr>
        <a:xfrm>
          <a:off x="2057418" y="2108600"/>
          <a:ext cx="3124212" cy="1934906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i="1" kern="1200" dirty="0" err="1" smtClean="0">
              <a:solidFill>
                <a:srgbClr val="002060"/>
              </a:solidFill>
              <a:latin typeface="Calibri" panose="020F0502020204030204" pitchFamily="34" charset="0"/>
            </a:rPr>
            <a:t>Agenţia</a:t>
          </a:r>
          <a:r>
            <a:rPr lang="fr-FR" sz="1800" i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 de Stat </a:t>
          </a:r>
          <a:r>
            <a:rPr lang="fr-FR" sz="1800" i="1" kern="1200" dirty="0" err="1" smtClean="0">
              <a:solidFill>
                <a:srgbClr val="002060"/>
              </a:solidFill>
              <a:latin typeface="Calibri" panose="020F0502020204030204" pitchFamily="34" charset="0"/>
            </a:rPr>
            <a:t>pentru</a:t>
          </a:r>
          <a:r>
            <a:rPr lang="fr-FR" sz="1800" i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 </a:t>
          </a:r>
          <a:r>
            <a:rPr lang="fr-FR" sz="1800" i="1" kern="1200" dirty="0" err="1" smtClean="0">
              <a:solidFill>
                <a:srgbClr val="002060"/>
              </a:solidFill>
              <a:latin typeface="Calibri" panose="020F0502020204030204" pitchFamily="34" charset="0"/>
            </a:rPr>
            <a:t>Drepturile</a:t>
          </a:r>
          <a:r>
            <a:rPr lang="fr-FR" sz="1800" i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 de </a:t>
          </a:r>
          <a:r>
            <a:rPr lang="fr-FR" sz="1800" i="1" kern="1200" dirty="0" err="1" smtClean="0">
              <a:solidFill>
                <a:srgbClr val="002060"/>
              </a:solidFill>
              <a:latin typeface="Calibri" panose="020F0502020204030204" pitchFamily="34" charset="0"/>
            </a:rPr>
            <a:t>autor</a:t>
          </a:r>
          <a:r>
            <a:rPr lang="ro-RO" sz="1800" i="1" kern="1200" dirty="0" smtClean="0">
              <a:solidFill>
                <a:srgbClr val="002060"/>
              </a:solidFill>
              <a:latin typeface="Calibri" panose="020F0502020204030204" pitchFamily="34" charset="0"/>
            </a:rPr>
            <a:t> </a:t>
          </a:r>
          <a:r>
            <a:rPr lang="ru-RU" sz="1800" kern="1200" dirty="0" smtClean="0">
              <a:solidFill>
                <a:srgbClr val="002060"/>
              </a:solidFill>
              <a:latin typeface="Calibri" panose="020F0502020204030204" pitchFamily="34" charset="0"/>
              <a:cs typeface="+mn-cs"/>
            </a:rPr>
            <a:t>(ADA)</a:t>
          </a:r>
          <a:r>
            <a:rPr lang="en-US" sz="1800" kern="1200" dirty="0" smtClean="0">
              <a:solidFill>
                <a:srgbClr val="002060"/>
              </a:solidFill>
              <a:latin typeface="Calibri" panose="020F0502020204030204" pitchFamily="34" charset="0"/>
              <a:cs typeface="+mn-cs"/>
            </a:rPr>
            <a:t>- 25.11.1991</a:t>
          </a:r>
          <a:endParaRPr lang="ru-RU" sz="1800" b="0" kern="1200" dirty="0">
            <a:latin typeface="Calibri" panose="020F0502020204030204" pitchFamily="34" charset="0"/>
          </a:endParaRPr>
        </a:p>
      </dsp:txBody>
      <dsp:txXfrm>
        <a:off x="2514948" y="2592327"/>
        <a:ext cx="2209151" cy="967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506" cy="339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646" y="0"/>
            <a:ext cx="4304506" cy="339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990CD-17F3-4AF9-9F7D-B49821E34B7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382"/>
            <a:ext cx="4304506" cy="3399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646" y="6453382"/>
            <a:ext cx="4304506" cy="3399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36184-62EF-44C1-9A86-2D7CEB52B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6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39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339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F64682-F435-477F-B0A8-702DFD3F72CA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27387"/>
            <a:ext cx="7945120" cy="305752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03607" cy="339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5" y="6453596"/>
            <a:ext cx="4303607" cy="339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543316-6510-43C2-87B4-802AC569F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577850"/>
            <a:ext cx="3397250" cy="2547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60900" y="654050"/>
            <a:ext cx="4439920" cy="2438400"/>
          </a:xfrm>
        </p:spPr>
        <p:txBody>
          <a:bodyPr/>
          <a:lstStyle/>
          <a:p>
            <a:r>
              <a:rPr lang="ro-RO" dirty="0"/>
              <a:t>La 16 septembrie 2015 am fost numit director general al </a:t>
            </a:r>
            <a:r>
              <a:rPr lang="ro-RO" dirty="0" err="1"/>
              <a:t>Agentiei</a:t>
            </a:r>
            <a:r>
              <a:rPr lang="ro-RO" dirty="0"/>
              <a:t> de Stat pentru </a:t>
            </a:r>
            <a:r>
              <a:rPr lang="ro-RO" dirty="0" err="1"/>
              <a:t>Poprietate</a:t>
            </a:r>
            <a:r>
              <a:rPr lang="ro-RO" dirty="0"/>
              <a:t> Intelectuală. </a:t>
            </a:r>
            <a:endParaRPr lang="en-US" dirty="0" smtClean="0"/>
          </a:p>
          <a:p>
            <a:endParaRPr lang="en-US" dirty="0"/>
          </a:p>
          <a:p>
            <a:r>
              <a:rPr lang="ro-RO" dirty="0" smtClean="0"/>
              <a:t>În </a:t>
            </a:r>
            <a:r>
              <a:rPr lang="ro-RO" dirty="0"/>
              <a:t>timp ce pregăteam schița acestui mic raport am găsit prima declarație acordată din această postură: </a:t>
            </a:r>
            <a:r>
              <a:rPr lang="ro-RO" b="1" dirty="0"/>
              <a:t>“</a:t>
            </a:r>
            <a:r>
              <a:rPr lang="ro-RO" b="1" i="1" dirty="0"/>
              <a:t>Sunt o persoană orientată spre rezultat și îmi place să muncesc. Vin la AGEPI să fac performanță</a:t>
            </a:r>
            <a:r>
              <a:rPr lang="ro-RO" i="1" dirty="0"/>
              <a:t>.”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64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În aceeași logică am gândit și introducerea materiei </a:t>
            </a:r>
            <a:r>
              <a:rPr lang="ro-RO" dirty="0" err="1"/>
              <a:t>propritetate</a:t>
            </a:r>
            <a:r>
              <a:rPr lang="ro-RO" dirty="0"/>
              <a:t> intelectuală în </a:t>
            </a:r>
            <a:r>
              <a:rPr lang="ro-RO" dirty="0" err="1"/>
              <a:t>curicula</a:t>
            </a:r>
            <a:r>
              <a:rPr lang="ro-RO" dirty="0"/>
              <a:t> școlară. Avem deja semnat un Acord și urmează elaborarea </a:t>
            </a:r>
            <a:r>
              <a:rPr lang="ro-RO" dirty="0" err="1"/>
              <a:t>curiculei</a:t>
            </a:r>
            <a:r>
              <a:rPr lang="ro-RO" dirty="0"/>
              <a:t> pentru un </a:t>
            </a:r>
            <a:r>
              <a:rPr lang="ro-RO" b="1" dirty="0"/>
              <a:t>curs opțional de instruire în domeniul PI destinat elevilor din clasele 10 – 12, </a:t>
            </a:r>
            <a:r>
              <a:rPr lang="en-US" b="1" dirty="0"/>
              <a:t>“</a:t>
            </a:r>
            <a:r>
              <a:rPr lang="en-US" b="1" dirty="0" err="1"/>
              <a:t>Introducere</a:t>
            </a:r>
            <a:r>
              <a:rPr lang="en-US" b="1" dirty="0"/>
              <a:t>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proprietatea</a:t>
            </a:r>
            <a:r>
              <a:rPr lang="en-US" b="1" dirty="0"/>
              <a:t> </a:t>
            </a:r>
            <a:r>
              <a:rPr lang="en-US" b="1" dirty="0" err="1"/>
              <a:t>intelectuală</a:t>
            </a:r>
            <a:r>
              <a:rPr lang="en-US" dirty="0"/>
              <a:t>”. </a:t>
            </a:r>
            <a:r>
              <a:rPr lang="en-US" dirty="0" err="1"/>
              <a:t>Efectele</a:t>
            </a:r>
            <a:r>
              <a:rPr lang="en-US" dirty="0"/>
              <a:t> </a:t>
            </a:r>
            <a:r>
              <a:rPr lang="en-US" dirty="0" err="1"/>
              <a:t>acestei</a:t>
            </a:r>
            <a:r>
              <a:rPr lang="en-US" dirty="0"/>
              <a:t> </a:t>
            </a:r>
            <a:r>
              <a:rPr lang="en-US" dirty="0" err="1"/>
              <a:t>inițiative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fi </a:t>
            </a:r>
            <a:r>
              <a:rPr lang="en-US" dirty="0" err="1"/>
              <a:t>măsurabile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 </a:t>
            </a:r>
            <a:r>
              <a:rPr lang="en-US" dirty="0" err="1"/>
              <a:t>deschis</a:t>
            </a:r>
            <a:r>
              <a:rPr lang="en-US" dirty="0"/>
              <a:t>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publicul</a:t>
            </a:r>
            <a:r>
              <a:rPr lang="en-US" dirty="0"/>
              <a:t> </a:t>
            </a:r>
            <a:r>
              <a:rPr lang="en-US" dirty="0" err="1"/>
              <a:t>larg</a:t>
            </a:r>
            <a:r>
              <a:rPr lang="en-US" dirty="0"/>
              <a:t>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acțiunile</a:t>
            </a:r>
            <a:r>
              <a:rPr lang="en-US" dirty="0"/>
              <a:t> </a:t>
            </a:r>
            <a:r>
              <a:rPr lang="en-US" dirty="0" err="1"/>
              <a:t>noastre</a:t>
            </a:r>
            <a:r>
              <a:rPr lang="en-US" dirty="0"/>
              <a:t>, </a:t>
            </a:r>
            <a:r>
              <a:rPr lang="en-US" dirty="0" err="1"/>
              <a:t>folosind</a:t>
            </a:r>
            <a:r>
              <a:rPr lang="en-US" dirty="0"/>
              <a:t>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resursele</a:t>
            </a:r>
            <a:r>
              <a:rPr lang="en-US" dirty="0"/>
              <a:t> </a:t>
            </a:r>
            <a:r>
              <a:rPr lang="en-US" dirty="0" err="1"/>
              <a:t>disponibile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diseminarea</a:t>
            </a:r>
            <a:r>
              <a:rPr lang="en-US" dirty="0"/>
              <a:t> </a:t>
            </a:r>
            <a:r>
              <a:rPr lang="en-US" dirty="0" err="1"/>
              <a:t>informației</a:t>
            </a:r>
            <a:r>
              <a:rPr lang="en-US" dirty="0"/>
              <a:t>: </a:t>
            </a:r>
            <a:r>
              <a:rPr lang="en-US" dirty="0" err="1"/>
              <a:t>pagina</a:t>
            </a:r>
            <a:r>
              <a:rPr lang="en-US" dirty="0"/>
              <a:t> web, </a:t>
            </a:r>
            <a:r>
              <a:rPr lang="en-US" dirty="0" err="1"/>
              <a:t>pagina</a:t>
            </a:r>
            <a:r>
              <a:rPr lang="en-US" dirty="0"/>
              <a:t> </a:t>
            </a:r>
            <a:r>
              <a:rPr lang="en-US" dirty="0" err="1"/>
              <a:t>facebook</a:t>
            </a:r>
            <a:r>
              <a:rPr lang="en-US" dirty="0"/>
              <a:t>, </a:t>
            </a:r>
            <a:r>
              <a:rPr lang="en-US" dirty="0" err="1"/>
              <a:t>massmedia</a:t>
            </a:r>
            <a:r>
              <a:rPr lang="en-US" dirty="0"/>
              <a:t>. </a:t>
            </a:r>
            <a:endParaRPr lang="ro-RO" dirty="0" smtClean="0"/>
          </a:p>
          <a:p>
            <a:endParaRPr lang="ro-RO" dirty="0"/>
          </a:p>
          <a:p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însă</a:t>
            </a:r>
            <a:r>
              <a:rPr lang="en-US" dirty="0"/>
              <a:t> </a:t>
            </a:r>
            <a:r>
              <a:rPr lang="en-US" dirty="0" err="1"/>
              <a:t>cifre</a:t>
            </a:r>
            <a:r>
              <a:rPr lang="en-US" dirty="0"/>
              <a:t> care </a:t>
            </a:r>
            <a:r>
              <a:rPr lang="en-US" dirty="0" err="1"/>
              <a:t>arată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am </a:t>
            </a:r>
            <a:r>
              <a:rPr lang="en-US" dirty="0" err="1"/>
              <a:t>întreprins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déjà </a:t>
            </a:r>
            <a:r>
              <a:rPr lang="en-US" dirty="0" err="1"/>
              <a:t>cunatificabil</a:t>
            </a:r>
            <a:r>
              <a:rPr lang="en-US" dirty="0"/>
              <a:t>. </a:t>
            </a:r>
            <a:r>
              <a:rPr lang="en-US" dirty="0" err="1"/>
              <a:t>Suntem</a:t>
            </a:r>
            <a:r>
              <a:rPr lang="en-US" dirty="0"/>
              <a:t> </a:t>
            </a:r>
            <a:r>
              <a:rPr lang="en-US" dirty="0" err="1"/>
              <a:t>azi</a:t>
            </a:r>
            <a:r>
              <a:rPr lang="en-US" dirty="0"/>
              <a:t> </a:t>
            </a:r>
            <a:r>
              <a:rPr lang="en-US" dirty="0" err="1"/>
              <a:t>instituția</a:t>
            </a:r>
            <a:r>
              <a:rPr lang="en-US" dirty="0"/>
              <a:t> de stat cu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</a:t>
            </a:r>
            <a:r>
              <a:rPr lang="en-US" dirty="0" err="1"/>
              <a:t>vizibilitate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socialmedia</a:t>
            </a:r>
            <a:r>
              <a:rPr lang="en-US" dirty="0"/>
              <a:t>. Am </a:t>
            </a:r>
            <a:r>
              <a:rPr lang="en-US" dirty="0" err="1"/>
              <a:t>depășit</a:t>
            </a:r>
            <a:r>
              <a:rPr lang="en-US" dirty="0"/>
              <a:t> </a:t>
            </a:r>
            <a:r>
              <a:rPr lang="en-US" dirty="0" err="1"/>
              <a:t>Ministerele</a:t>
            </a:r>
            <a:r>
              <a:rPr lang="en-US" dirty="0"/>
              <a:t> </a:t>
            </a:r>
            <a:r>
              <a:rPr lang="en-US" dirty="0" err="1"/>
              <a:t>Apărării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Interne, </a:t>
            </a:r>
            <a:r>
              <a:rPr lang="en-US" dirty="0" err="1"/>
              <a:t>Ambasada</a:t>
            </a:r>
            <a:r>
              <a:rPr lang="en-US" dirty="0"/>
              <a:t> </a:t>
            </a:r>
            <a:r>
              <a:rPr lang="en-US" dirty="0" err="1"/>
              <a:t>Statelor</a:t>
            </a:r>
            <a:r>
              <a:rPr lang="en-US" dirty="0"/>
              <a:t> Unite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chiar</a:t>
            </a:r>
            <a:r>
              <a:rPr lang="en-US" dirty="0"/>
              <a:t> </a:t>
            </a:r>
            <a:r>
              <a:rPr lang="en-US" dirty="0" err="1"/>
              <a:t>unuii</a:t>
            </a:r>
            <a:r>
              <a:rPr lang="en-US" dirty="0"/>
              <a:t> </a:t>
            </a:r>
            <a:r>
              <a:rPr lang="en-US" dirty="0" err="1"/>
              <a:t>politicieni</a:t>
            </a:r>
            <a:r>
              <a:rPr lang="en-US" dirty="0"/>
              <a:t>, conform topbrands.md. </a:t>
            </a:r>
            <a:r>
              <a:rPr lang="en-US" dirty="0" err="1"/>
              <a:t>Pagina</a:t>
            </a:r>
            <a:r>
              <a:rPr lang="en-US" dirty="0"/>
              <a:t> </a:t>
            </a:r>
            <a:r>
              <a:rPr lang="en-US" dirty="0" err="1"/>
              <a:t>noastră</a:t>
            </a:r>
            <a:r>
              <a:rPr lang="en-US" dirty="0"/>
              <a:t> de </a:t>
            </a:r>
            <a:r>
              <a:rPr lang="en-US" dirty="0" err="1"/>
              <a:t>facebook</a:t>
            </a:r>
            <a:r>
              <a:rPr lang="en-US" dirty="0"/>
              <a:t> are </a:t>
            </a:r>
            <a:r>
              <a:rPr lang="en-US" b="1" dirty="0" err="1"/>
              <a:t>zilnic</a:t>
            </a:r>
            <a:r>
              <a:rPr lang="en-US" b="1" dirty="0"/>
              <a:t> 200.000 de </a:t>
            </a:r>
            <a:r>
              <a:rPr lang="en-US" b="1" dirty="0" err="1"/>
              <a:t>vizualizări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Am </a:t>
            </a:r>
            <a:r>
              <a:rPr lang="en-US" b="1" dirty="0" err="1"/>
              <a:t>atras</a:t>
            </a:r>
            <a:r>
              <a:rPr lang="en-US" b="1" dirty="0"/>
              <a:t> </a:t>
            </a:r>
            <a:r>
              <a:rPr lang="en-US" b="1" dirty="0" err="1"/>
              <a:t>jurnaliștii</a:t>
            </a:r>
            <a:r>
              <a:rPr lang="en-US" b="1" dirty="0"/>
              <a:t> </a:t>
            </a:r>
            <a:r>
              <a:rPr lang="en-US" b="1" dirty="0" err="1"/>
              <a:t>spre</a:t>
            </a:r>
            <a:r>
              <a:rPr lang="en-US" b="1" dirty="0"/>
              <a:t> </a:t>
            </a:r>
            <a:r>
              <a:rPr lang="en-US" b="1" dirty="0" err="1"/>
              <a:t>acest</a:t>
            </a:r>
            <a:r>
              <a:rPr lang="en-US" b="1" dirty="0"/>
              <a:t> </a:t>
            </a:r>
            <a:r>
              <a:rPr lang="en-US" b="1" dirty="0" err="1"/>
              <a:t>domeniu</a:t>
            </a:r>
            <a:r>
              <a:rPr lang="en-US" dirty="0"/>
              <a:t> care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aparent</a:t>
            </a:r>
            <a:r>
              <a:rPr lang="en-US" dirty="0"/>
              <a:t> arid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mă</a:t>
            </a:r>
            <a:r>
              <a:rPr lang="en-US" dirty="0"/>
              <a:t> </a:t>
            </a:r>
            <a:r>
              <a:rPr lang="en-US" dirty="0" err="1"/>
              <a:t>bucur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spun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avem</a:t>
            </a:r>
            <a:r>
              <a:rPr lang="en-US" dirty="0"/>
              <a:t> déjà </a:t>
            </a:r>
            <a:r>
              <a:rPr lang="en-US" dirty="0" err="1"/>
              <a:t>reporteri</a:t>
            </a:r>
            <a:r>
              <a:rPr lang="en-US" dirty="0"/>
              <a:t> </a:t>
            </a:r>
            <a:r>
              <a:rPr lang="en-US" dirty="0" err="1"/>
              <a:t>specializați</a:t>
            </a:r>
            <a:r>
              <a:rPr lang="en-US" dirty="0"/>
              <a:t>, </a:t>
            </a:r>
            <a:r>
              <a:rPr lang="en-US" dirty="0" err="1"/>
              <a:t>alții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curs de </a:t>
            </a:r>
            <a:r>
              <a:rPr lang="en-US" dirty="0" err="1"/>
              <a:t>acomodare</a:t>
            </a:r>
            <a:r>
              <a:rPr lang="en-US" dirty="0"/>
              <a:t> cu </a:t>
            </a:r>
            <a:r>
              <a:rPr lang="en-US" dirty="0" err="1"/>
              <a:t>proprietatea</a:t>
            </a:r>
            <a:r>
              <a:rPr lang="en-US" dirty="0"/>
              <a:t> </a:t>
            </a:r>
            <a:r>
              <a:rPr lang="en-US" dirty="0" err="1"/>
              <a:t>intelectuală</a:t>
            </a:r>
            <a:r>
              <a:rPr lang="en-US" dirty="0"/>
              <a:t>, </a:t>
            </a:r>
            <a:r>
              <a:rPr lang="en-US" dirty="0" err="1"/>
              <a:t>unii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aici</a:t>
            </a:r>
            <a:r>
              <a:rPr lang="en-US" dirty="0"/>
              <a:t> </a:t>
            </a:r>
            <a:r>
              <a:rPr lang="en-US" dirty="0" err="1"/>
              <a:t>prezenți</a:t>
            </a:r>
            <a:r>
              <a:rPr lang="en-US" dirty="0"/>
              <a:t>. Prima </a:t>
            </a:r>
            <a:r>
              <a:rPr lang="en-US" dirty="0" err="1"/>
              <a:t>acțiune</a:t>
            </a:r>
            <a:r>
              <a:rPr lang="en-US" dirty="0"/>
              <a:t> </a:t>
            </a:r>
            <a:r>
              <a:rPr lang="en-US" dirty="0" err="1"/>
              <a:t>solidă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seminarul</a:t>
            </a:r>
            <a:r>
              <a:rPr lang="en-US" dirty="0"/>
              <a:t> </a:t>
            </a:r>
            <a:r>
              <a:rPr lang="en-US" dirty="0" err="1"/>
              <a:t>organizat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luna</a:t>
            </a:r>
            <a:r>
              <a:rPr lang="en-US" dirty="0"/>
              <a:t> </a:t>
            </a:r>
            <a:r>
              <a:rPr lang="en-US" dirty="0" err="1"/>
              <a:t>iunie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căruia</a:t>
            </a:r>
            <a:r>
              <a:rPr lang="en-US" dirty="0"/>
              <a:t> am </a:t>
            </a:r>
            <a:r>
              <a:rPr lang="en-US" dirty="0" err="1"/>
              <a:t>avut</a:t>
            </a:r>
            <a:r>
              <a:rPr lang="en-US" dirty="0"/>
              <a:t> un feedback </a:t>
            </a:r>
            <a:r>
              <a:rPr lang="en-US" dirty="0" err="1"/>
              <a:t>foarte</a:t>
            </a:r>
            <a:r>
              <a:rPr lang="en-US" dirty="0"/>
              <a:t> bun </a:t>
            </a:r>
            <a:r>
              <a:rPr lang="en-US" dirty="0" err="1"/>
              <a:t>și</a:t>
            </a:r>
            <a:r>
              <a:rPr lang="en-US" dirty="0"/>
              <a:t> care ne-a </a:t>
            </a:r>
            <a:r>
              <a:rPr lang="en-US" dirty="0" err="1"/>
              <a:t>inspirat</a:t>
            </a:r>
            <a:r>
              <a:rPr lang="en-US" dirty="0"/>
              <a:t> </a:t>
            </a:r>
            <a:r>
              <a:rPr lang="en-US" dirty="0" err="1"/>
              <a:t>acțiuni</a:t>
            </a:r>
            <a:r>
              <a:rPr lang="en-US" dirty="0"/>
              <a:t> </a:t>
            </a:r>
            <a:r>
              <a:rPr lang="en-US" dirty="0" err="1"/>
              <a:t>viitoare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23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atenţie</a:t>
            </a:r>
            <a:r>
              <a:rPr lang="en-US" dirty="0"/>
              <a:t> </a:t>
            </a:r>
            <a:r>
              <a:rPr lang="en-US" dirty="0" err="1"/>
              <a:t>deosebită</a:t>
            </a:r>
            <a:r>
              <a:rPr lang="en-US" dirty="0"/>
              <a:t> am </a:t>
            </a:r>
            <a:r>
              <a:rPr lang="en-US" dirty="0" err="1"/>
              <a:t>acordat</a:t>
            </a:r>
            <a:r>
              <a:rPr lang="en-US" dirty="0"/>
              <a:t>-o </a:t>
            </a:r>
            <a:r>
              <a:rPr lang="en-US" b="1" dirty="0" err="1"/>
              <a:t>susţinerii</a:t>
            </a:r>
            <a:r>
              <a:rPr lang="en-US" b="1" dirty="0"/>
              <a:t> </a:t>
            </a:r>
            <a:r>
              <a:rPr lang="en-US" b="1" dirty="0" err="1"/>
              <a:t>brevetării</a:t>
            </a:r>
            <a:r>
              <a:rPr lang="en-US" b="1" dirty="0"/>
              <a:t> </a:t>
            </a:r>
            <a:r>
              <a:rPr lang="en-US" b="1" dirty="0" err="1"/>
              <a:t>peste</a:t>
            </a:r>
            <a:r>
              <a:rPr lang="en-US" b="1" dirty="0"/>
              <a:t> </a:t>
            </a:r>
            <a:r>
              <a:rPr lang="en-US" b="1" dirty="0" err="1"/>
              <a:t>hotare</a:t>
            </a:r>
            <a:r>
              <a:rPr lang="en-US" b="1" dirty="0"/>
              <a:t>, </a:t>
            </a:r>
            <a:r>
              <a:rPr lang="en-US" b="1" dirty="0" err="1"/>
              <a:t>susţinerii</a:t>
            </a:r>
            <a:r>
              <a:rPr lang="en-US" b="1" dirty="0"/>
              <a:t> </a:t>
            </a:r>
            <a:r>
              <a:rPr lang="en-US" b="1" dirty="0" err="1"/>
              <a:t>participării</a:t>
            </a:r>
            <a:r>
              <a:rPr lang="en-US" b="1" dirty="0"/>
              <a:t> </a:t>
            </a:r>
            <a:r>
              <a:rPr lang="en-US" b="1" dirty="0" err="1"/>
              <a:t>inventatorilor</a:t>
            </a:r>
            <a:r>
              <a:rPr lang="en-US" dirty="0"/>
              <a:t> </a:t>
            </a:r>
            <a:r>
              <a:rPr lang="en-US" dirty="0" err="1"/>
              <a:t>noştri</a:t>
            </a:r>
            <a:r>
              <a:rPr lang="en-US" dirty="0"/>
              <a:t> la </a:t>
            </a:r>
            <a:r>
              <a:rPr lang="en-US" dirty="0" err="1"/>
              <a:t>expoziţii</a:t>
            </a:r>
            <a:r>
              <a:rPr lang="en-US" dirty="0"/>
              <a:t> </a:t>
            </a:r>
            <a:r>
              <a:rPr lang="en-US" dirty="0" err="1"/>
              <a:t>internaţionale</a:t>
            </a:r>
            <a:r>
              <a:rPr lang="en-US" dirty="0"/>
              <a:t>. </a:t>
            </a:r>
            <a:r>
              <a:rPr lang="en-US" dirty="0" err="1"/>
              <a:t>Astfel</a:t>
            </a:r>
            <a:r>
              <a:rPr lang="en-US" dirty="0"/>
              <a:t>, </a:t>
            </a: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2015 </a:t>
            </a:r>
            <a:r>
              <a:rPr lang="en-US" dirty="0" err="1"/>
              <a:t>AGEPi</a:t>
            </a:r>
            <a:r>
              <a:rPr lang="en-US" dirty="0"/>
              <a:t> a </a:t>
            </a:r>
            <a:r>
              <a:rPr lang="en-US" dirty="0" err="1"/>
              <a:t>participat</a:t>
            </a:r>
            <a:r>
              <a:rPr lang="en-US" dirty="0"/>
              <a:t> la 9 </a:t>
            </a:r>
            <a:r>
              <a:rPr lang="en-US" dirty="0" err="1"/>
              <a:t>expoziţii</a:t>
            </a:r>
            <a:r>
              <a:rPr lang="en-US" dirty="0"/>
              <a:t>, </a:t>
            </a:r>
            <a:r>
              <a:rPr lang="en-US" dirty="0" err="1"/>
              <a:t>dintre</a:t>
            </a:r>
            <a:r>
              <a:rPr lang="en-US" dirty="0"/>
              <a:t> care 4 </a:t>
            </a:r>
            <a:r>
              <a:rPr lang="en-US" dirty="0" err="1"/>
              <a:t>internaţionale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2016 am </a:t>
            </a:r>
            <a:r>
              <a:rPr lang="en-US" dirty="0" err="1"/>
              <a:t>participat</a:t>
            </a:r>
            <a:r>
              <a:rPr lang="en-US" dirty="0"/>
              <a:t> la 16 </a:t>
            </a:r>
            <a:r>
              <a:rPr lang="en-US" dirty="0" err="1"/>
              <a:t>expoziţii</a:t>
            </a:r>
            <a:r>
              <a:rPr lang="en-US" dirty="0"/>
              <a:t>, </a:t>
            </a:r>
            <a:r>
              <a:rPr lang="en-US" dirty="0" err="1"/>
              <a:t>dintre</a:t>
            </a:r>
            <a:r>
              <a:rPr lang="en-US" dirty="0"/>
              <a:t> care 5 </a:t>
            </a:r>
            <a:r>
              <a:rPr lang="en-US" dirty="0" err="1"/>
              <a:t>internaţionale</a:t>
            </a:r>
            <a:r>
              <a:rPr lang="en-US" dirty="0"/>
              <a:t>. </a:t>
            </a:r>
            <a:r>
              <a:rPr lang="en-US" dirty="0" err="1"/>
              <a:t>Asistenţa</a:t>
            </a:r>
            <a:r>
              <a:rPr lang="en-US" dirty="0"/>
              <a:t> </a:t>
            </a:r>
            <a:r>
              <a:rPr lang="en-US" dirty="0" err="1"/>
              <a:t>financiară</a:t>
            </a:r>
            <a:r>
              <a:rPr lang="en-US" dirty="0"/>
              <a:t> s-a </a:t>
            </a:r>
            <a:r>
              <a:rPr lang="en-US" dirty="0" err="1"/>
              <a:t>ridicat</a:t>
            </a:r>
            <a:r>
              <a:rPr lang="en-US" dirty="0"/>
              <a:t> la </a:t>
            </a:r>
            <a:r>
              <a:rPr lang="en-US" dirty="0" err="1"/>
              <a:t>aproape</a:t>
            </a:r>
            <a:r>
              <a:rPr lang="en-US" dirty="0"/>
              <a:t> 300 de mii de lei. Nu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puţin</a:t>
            </a:r>
            <a:r>
              <a:rPr lang="en-US" dirty="0"/>
              <a:t> important, am </a:t>
            </a:r>
            <a:r>
              <a:rPr lang="en-US" dirty="0" err="1"/>
              <a:t>susţinut</a:t>
            </a:r>
            <a:r>
              <a:rPr lang="en-US" dirty="0"/>
              <a:t> </a:t>
            </a:r>
            <a:r>
              <a:rPr lang="en-US" dirty="0" err="1"/>
              <a:t>participarea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tineri</a:t>
            </a:r>
            <a:r>
              <a:rPr lang="en-US" dirty="0"/>
              <a:t>, </a:t>
            </a:r>
            <a:r>
              <a:rPr lang="en-US" dirty="0" err="1"/>
              <a:t>elevi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studenţi</a:t>
            </a:r>
            <a:r>
              <a:rPr lang="en-US" dirty="0"/>
              <a:t>, la </a:t>
            </a:r>
            <a:r>
              <a:rPr lang="en-US" dirty="0" err="1"/>
              <a:t>expoziţii</a:t>
            </a:r>
            <a:r>
              <a:rPr lang="en-US" dirty="0"/>
              <a:t> </a:t>
            </a:r>
            <a:r>
              <a:rPr lang="en-US" dirty="0" err="1"/>
              <a:t>naţionale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internaţionale</a:t>
            </a:r>
            <a:r>
              <a:rPr lang="en-US" dirty="0"/>
              <a:t> specific, </a:t>
            </a:r>
            <a:r>
              <a:rPr lang="en-US" dirty="0" err="1"/>
              <a:t>sau</a:t>
            </a:r>
            <a:r>
              <a:rPr lang="en-US" dirty="0"/>
              <a:t> am </a:t>
            </a:r>
            <a:r>
              <a:rPr lang="en-US" dirty="0" err="1"/>
              <a:t>susţinut</a:t>
            </a:r>
            <a:r>
              <a:rPr lang="en-US" dirty="0"/>
              <a:t> </a:t>
            </a:r>
            <a:r>
              <a:rPr lang="en-US" dirty="0" err="1"/>
              <a:t>financiar</a:t>
            </a:r>
            <a:r>
              <a:rPr lang="en-US" dirty="0"/>
              <a:t> </a:t>
            </a:r>
            <a:r>
              <a:rPr lang="en-US" dirty="0" err="1"/>
              <a:t>echipe</a:t>
            </a:r>
            <a:r>
              <a:rPr lang="en-US" dirty="0"/>
              <a:t> care au </a:t>
            </a:r>
            <a:r>
              <a:rPr lang="en-US" dirty="0" err="1"/>
              <a:t>fost</a:t>
            </a:r>
            <a:r>
              <a:rPr lang="en-US" dirty="0"/>
              <a:t> laureate ale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astfel</a:t>
            </a:r>
            <a:r>
              <a:rPr lang="en-US" dirty="0"/>
              <a:t> de </a:t>
            </a:r>
            <a:r>
              <a:rPr lang="en-US" dirty="0" err="1"/>
              <a:t>concursuri</a:t>
            </a:r>
            <a:r>
              <a:rPr lang="en-US" dirty="0"/>
              <a:t>.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Nu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ultimul</a:t>
            </a:r>
            <a:r>
              <a:rPr lang="en-US" b="1" dirty="0"/>
              <a:t> </a:t>
            </a:r>
            <a:r>
              <a:rPr lang="en-US" b="1" dirty="0" err="1"/>
              <a:t>rând</a:t>
            </a:r>
            <a:r>
              <a:rPr lang="en-US" b="1" dirty="0"/>
              <a:t>, am </a:t>
            </a:r>
            <a:r>
              <a:rPr lang="en-US" b="1" dirty="0" err="1"/>
              <a:t>sporit</a:t>
            </a:r>
            <a:r>
              <a:rPr lang="en-US" b="1" dirty="0"/>
              <a:t> </a:t>
            </a:r>
            <a:r>
              <a:rPr lang="en-US" b="1" dirty="0" err="1"/>
              <a:t>gradul</a:t>
            </a:r>
            <a:r>
              <a:rPr lang="en-US" b="1" dirty="0"/>
              <a:t> de </a:t>
            </a:r>
            <a:r>
              <a:rPr lang="en-US" b="1" dirty="0" err="1"/>
              <a:t>vizibilitate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implicare</a:t>
            </a:r>
            <a:r>
              <a:rPr lang="en-US" b="1" dirty="0"/>
              <a:t> al AGEPI </a:t>
            </a:r>
            <a:r>
              <a:rPr lang="en-US" b="1" dirty="0" err="1"/>
              <a:t>în</a:t>
            </a:r>
            <a:r>
              <a:rPr lang="en-US" b="1" dirty="0"/>
              <a:t> plan </a:t>
            </a:r>
            <a:r>
              <a:rPr lang="en-US" b="1" dirty="0" err="1"/>
              <a:t>internațional</a:t>
            </a:r>
            <a:r>
              <a:rPr lang="en-US" dirty="0"/>
              <a:t>.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lângă</a:t>
            </a:r>
            <a:r>
              <a:rPr lang="en-US" dirty="0"/>
              <a:t> </a:t>
            </a:r>
            <a:r>
              <a:rPr lang="en-US" dirty="0" err="1"/>
              <a:t>tradiționalele</a:t>
            </a:r>
            <a:r>
              <a:rPr lang="en-US" dirty="0"/>
              <a:t> </a:t>
            </a:r>
            <a:r>
              <a:rPr lang="en-US" dirty="0" err="1"/>
              <a:t>participări</a:t>
            </a:r>
            <a:r>
              <a:rPr lang="en-US" dirty="0"/>
              <a:t> la </a:t>
            </a:r>
            <a:r>
              <a:rPr lang="en-US" dirty="0" err="1"/>
              <a:t>expoziții</a:t>
            </a:r>
            <a:r>
              <a:rPr lang="en-US" dirty="0"/>
              <a:t> de </a:t>
            </a:r>
            <a:r>
              <a:rPr lang="en-US" dirty="0" err="1"/>
              <a:t>profil</a:t>
            </a:r>
            <a:r>
              <a:rPr lang="en-US" dirty="0"/>
              <a:t> din </a:t>
            </a:r>
            <a:r>
              <a:rPr lang="en-US" dirty="0" err="1"/>
              <a:t>România</a:t>
            </a:r>
            <a:r>
              <a:rPr lang="en-US" dirty="0"/>
              <a:t>, </a:t>
            </a:r>
            <a:r>
              <a:rPr lang="en-US" dirty="0" err="1"/>
              <a:t>Belgia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Elveția</a:t>
            </a:r>
            <a:r>
              <a:rPr lang="en-US" dirty="0"/>
              <a:t>, am </a:t>
            </a:r>
            <a:r>
              <a:rPr lang="en-US" dirty="0" err="1"/>
              <a:t>inclus</a:t>
            </a:r>
            <a:r>
              <a:rPr lang="en-US" dirty="0"/>
              <a:t> Germania, </a:t>
            </a:r>
            <a:r>
              <a:rPr lang="en-US" dirty="0" err="1"/>
              <a:t>Polonia</a:t>
            </a:r>
            <a:r>
              <a:rPr lang="en-US" dirty="0"/>
              <a:t>, Canada, Iran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Croația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partenerilor</a:t>
            </a:r>
            <a:r>
              <a:rPr lang="en-US" dirty="0"/>
              <a:t> </a:t>
            </a:r>
            <a:r>
              <a:rPr lang="en-US" dirty="0" err="1"/>
              <a:t>noștri</a:t>
            </a:r>
            <a:r>
              <a:rPr lang="en-US" dirty="0"/>
              <a:t>. </a:t>
            </a:r>
            <a:r>
              <a:rPr lang="en-US" dirty="0" err="1"/>
              <a:t>Numărul</a:t>
            </a:r>
            <a:r>
              <a:rPr lang="en-US" dirty="0"/>
              <a:t> </a:t>
            </a:r>
            <a:r>
              <a:rPr lang="en-US" dirty="0" err="1"/>
              <a:t>ieșirilor</a:t>
            </a:r>
            <a:r>
              <a:rPr lang="en-US" dirty="0"/>
              <a:t> </a:t>
            </a:r>
            <a:r>
              <a:rPr lang="en-US" dirty="0" err="1"/>
              <a:t>noastre</a:t>
            </a:r>
            <a:r>
              <a:rPr lang="en-US" dirty="0"/>
              <a:t> </a:t>
            </a:r>
            <a:r>
              <a:rPr lang="en-US" dirty="0" err="1"/>
              <a:t>externe</a:t>
            </a:r>
            <a:r>
              <a:rPr lang="en-US" dirty="0"/>
              <a:t> s-a </a:t>
            </a:r>
            <a:r>
              <a:rPr lang="en-US" dirty="0" err="1"/>
              <a:t>dublat</a:t>
            </a:r>
            <a:r>
              <a:rPr lang="en-US" dirty="0"/>
              <a:t>, </a:t>
            </a:r>
            <a:r>
              <a:rPr lang="en-US" dirty="0" err="1"/>
              <a:t>participările</a:t>
            </a:r>
            <a:r>
              <a:rPr lang="en-US" dirty="0"/>
              <a:t> interne de </a:t>
            </a:r>
            <a:r>
              <a:rPr lang="en-US" dirty="0" err="1"/>
              <a:t>asemenea</a:t>
            </a:r>
            <a:r>
              <a:rPr lang="en-US" dirty="0"/>
              <a:t> au </a:t>
            </a:r>
            <a:r>
              <a:rPr lang="en-US" dirty="0" err="1"/>
              <a:t>crescut</a:t>
            </a:r>
            <a:r>
              <a:rPr lang="en-US" dirty="0"/>
              <a:t> </a:t>
            </a:r>
            <a:r>
              <a:rPr lang="en-US" dirty="0" err="1"/>
              <a:t>semnificativ</a:t>
            </a:r>
            <a:r>
              <a:rPr lang="en-US" dirty="0"/>
              <a:t>. Am </a:t>
            </a:r>
            <a:r>
              <a:rPr lang="en-US" dirty="0" err="1"/>
              <a:t>diseminat</a:t>
            </a:r>
            <a:r>
              <a:rPr lang="en-US" dirty="0"/>
              <a:t> </a:t>
            </a:r>
            <a:r>
              <a:rPr lang="en-US" dirty="0" err="1"/>
              <a:t>informații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realizările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AGEPI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peste</a:t>
            </a:r>
            <a:r>
              <a:rPr lang="en-US" dirty="0"/>
              <a:t> 20 de mii de </a:t>
            </a:r>
            <a:r>
              <a:rPr lang="en-US" dirty="0" err="1"/>
              <a:t>broșuri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pliante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 </a:t>
            </a:r>
            <a:r>
              <a:rPr lang="en-US" dirty="0" err="1"/>
              <a:t>decis</a:t>
            </a:r>
            <a:r>
              <a:rPr lang="en-US" dirty="0"/>
              <a:t> </a:t>
            </a:r>
            <a:r>
              <a:rPr lang="en-US" dirty="0" err="1"/>
              <a:t>migrarea</a:t>
            </a:r>
            <a:r>
              <a:rPr lang="en-US" dirty="0"/>
              <a:t> de la </a:t>
            </a:r>
            <a:r>
              <a:rPr lang="en-US" dirty="0" err="1"/>
              <a:t>telefonia</a:t>
            </a:r>
            <a:r>
              <a:rPr lang="en-US" dirty="0"/>
              <a:t> </a:t>
            </a:r>
            <a:r>
              <a:rPr lang="en-US" dirty="0" err="1"/>
              <a:t>tradițională</a:t>
            </a:r>
            <a:r>
              <a:rPr lang="en-US" dirty="0"/>
              <a:t> la IP </a:t>
            </a:r>
            <a:r>
              <a:rPr lang="en-US" dirty="0" err="1"/>
              <a:t>telefonie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Call Center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îmbunătăți</a:t>
            </a:r>
            <a:r>
              <a:rPr lang="en-US" dirty="0"/>
              <a:t> </a:t>
            </a:r>
            <a:r>
              <a:rPr lang="en-US" dirty="0" err="1"/>
              <a:t>calitatea</a:t>
            </a:r>
            <a:r>
              <a:rPr lang="en-US" dirty="0"/>
              <a:t> </a:t>
            </a:r>
            <a:r>
              <a:rPr lang="en-US" dirty="0" err="1"/>
              <a:t>serviciilor</a:t>
            </a:r>
            <a:r>
              <a:rPr lang="en-US" dirty="0"/>
              <a:t> </a:t>
            </a:r>
            <a:r>
              <a:rPr lang="en-US" dirty="0" err="1"/>
              <a:t>prestate</a:t>
            </a:r>
            <a:r>
              <a:rPr lang="en-US" dirty="0"/>
              <a:t> de AGEPI. </a:t>
            </a:r>
            <a:r>
              <a:rPr lang="en-US" dirty="0" err="1"/>
              <a:t>Acest</a:t>
            </a:r>
            <a:r>
              <a:rPr lang="en-US" dirty="0"/>
              <a:t> call-center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practic</a:t>
            </a:r>
            <a:r>
              <a:rPr lang="en-US" dirty="0"/>
              <a:t> </a:t>
            </a:r>
            <a:r>
              <a:rPr lang="en-US" dirty="0" err="1"/>
              <a:t>funcţional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succes</a:t>
            </a:r>
            <a:r>
              <a:rPr lang="en-US" dirty="0"/>
              <a:t> </a:t>
            </a:r>
            <a:r>
              <a:rPr lang="en-US" dirty="0" err="1"/>
              <a:t>recunoscut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plan </a:t>
            </a:r>
            <a:r>
              <a:rPr lang="en-US" dirty="0" err="1"/>
              <a:t>internațional</a:t>
            </a:r>
            <a:r>
              <a:rPr lang="en-US" dirty="0"/>
              <a:t> am </a:t>
            </a:r>
            <a:r>
              <a:rPr lang="en-US" dirty="0" err="1"/>
              <a:t>înregistrat</a:t>
            </a:r>
            <a:r>
              <a:rPr lang="en-US" dirty="0"/>
              <a:t> cu </a:t>
            </a:r>
            <a:r>
              <a:rPr lang="en-US" dirty="0" err="1"/>
              <a:t>ocazia</a:t>
            </a:r>
            <a:r>
              <a:rPr lang="en-US" dirty="0"/>
              <a:t> </a:t>
            </a:r>
            <a:r>
              <a:rPr lang="ro-RO" dirty="0"/>
              <a:t>conferinței internaționale organizate de către Organizația Mondială a Proprietății Intelectuale (OMPI), în perioada 7 – 8 aprilie curent, la Geneva, Elveția. Evenimentul a reunit reprezentanți ai oficiilor de proprietate intelectuală, societății civile, organizațiilor guvernamentale și non–guvernamentale. </a:t>
            </a:r>
            <a:endParaRPr lang="ru-RU" dirty="0"/>
          </a:p>
          <a:p>
            <a:r>
              <a:rPr lang="ro-RO" dirty="0"/>
              <a:t>La invitația OMPI, am susținut o comunicare axată pe prezentarea studiului de caz </a:t>
            </a:r>
            <a:r>
              <a:rPr lang="ro-RO" b="1" dirty="0"/>
              <a:t>„Din Inimă. Branduri de Moldova”</a:t>
            </a:r>
            <a:r>
              <a:rPr lang="ro-RO" dirty="0"/>
              <a:t> – un proiect de succes al țării noastre în promovarea brandurilor autohtone.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Portalul</a:t>
            </a:r>
            <a:r>
              <a:rPr lang="en-US" dirty="0" smtClean="0"/>
              <a:t> </a:t>
            </a:r>
            <a:r>
              <a:rPr lang="en-US" dirty="0"/>
              <a:t>e-</a:t>
            </a:r>
            <a:r>
              <a:rPr lang="en-US" dirty="0" err="1"/>
              <a:t>agepi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accesat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ultimul</a:t>
            </a:r>
            <a:r>
              <a:rPr lang="en-US" dirty="0"/>
              <a:t> an de </a:t>
            </a:r>
            <a:r>
              <a:rPr lang="en-US" dirty="0" err="1"/>
              <a:t>peste</a:t>
            </a:r>
            <a:r>
              <a:rPr lang="en-US" dirty="0"/>
              <a:t> 6.000 de </a:t>
            </a:r>
            <a:r>
              <a:rPr lang="en-US" dirty="0" err="1"/>
              <a:t>utilizatori</a:t>
            </a:r>
            <a:r>
              <a:rPr lang="en-US" dirty="0"/>
              <a:t> </a:t>
            </a:r>
            <a:r>
              <a:rPr lang="en-US" dirty="0" err="1"/>
              <a:t>unici</a:t>
            </a:r>
            <a:r>
              <a:rPr lang="en-US" dirty="0"/>
              <a:t> din </a:t>
            </a:r>
            <a:r>
              <a:rPr lang="en-US" dirty="0" err="1"/>
              <a:t>peste</a:t>
            </a:r>
            <a:r>
              <a:rPr lang="en-US" dirty="0"/>
              <a:t> 90 de </a:t>
            </a:r>
            <a:r>
              <a:rPr lang="en-US" dirty="0" err="1"/>
              <a:t>ţări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31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Noua</a:t>
            </a:r>
            <a:r>
              <a:rPr lang="en-US" dirty="0"/>
              <a:t> </a:t>
            </a:r>
            <a:r>
              <a:rPr lang="en-US" dirty="0" err="1"/>
              <a:t>eră</a:t>
            </a:r>
            <a:r>
              <a:rPr lang="en-US" dirty="0"/>
              <a:t> </a:t>
            </a:r>
            <a:r>
              <a:rPr lang="en-US" dirty="0" err="1"/>
              <a:t>digitală</a:t>
            </a:r>
            <a:r>
              <a:rPr lang="en-US" dirty="0"/>
              <a:t> a </a:t>
            </a:r>
            <a:r>
              <a:rPr lang="en-US" dirty="0" err="1"/>
              <a:t>determinat</a:t>
            </a:r>
            <a:r>
              <a:rPr lang="en-US" dirty="0"/>
              <a:t> un </a:t>
            </a:r>
            <a:r>
              <a:rPr lang="en-US" dirty="0" err="1"/>
              <a:t>nou</a:t>
            </a:r>
            <a:r>
              <a:rPr lang="en-US" dirty="0"/>
              <a:t> tip de </a:t>
            </a:r>
            <a:r>
              <a:rPr lang="en-US" dirty="0" err="1"/>
              <a:t>abordare</a:t>
            </a:r>
            <a:r>
              <a:rPr lang="en-US" dirty="0"/>
              <a:t> a </a:t>
            </a:r>
            <a:r>
              <a:rPr lang="en-US" dirty="0" err="1"/>
              <a:t>activității</a:t>
            </a:r>
            <a:r>
              <a:rPr lang="en-US" dirty="0"/>
              <a:t> </a:t>
            </a:r>
            <a:r>
              <a:rPr lang="en-US" dirty="0" err="1"/>
              <a:t>oficiilor</a:t>
            </a:r>
            <a:r>
              <a:rPr lang="en-US" dirty="0"/>
              <a:t> de PI</a:t>
            </a:r>
            <a:endParaRPr lang="ru-RU" dirty="0"/>
          </a:p>
          <a:p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intermediul</a:t>
            </a:r>
            <a:r>
              <a:rPr lang="en-US" dirty="0"/>
              <a:t> </a:t>
            </a:r>
            <a:r>
              <a:rPr lang="en-US" dirty="0" err="1"/>
              <a:t>noilor</a:t>
            </a:r>
            <a:r>
              <a:rPr lang="en-US" dirty="0"/>
              <a:t> </a:t>
            </a:r>
            <a:r>
              <a:rPr lang="en-US" dirty="0" err="1"/>
              <a:t>tehnologii</a:t>
            </a:r>
            <a:r>
              <a:rPr lang="en-US" dirty="0"/>
              <a:t> ale </a:t>
            </a:r>
            <a:r>
              <a:rPr lang="en-US" dirty="0" err="1"/>
              <a:t>comunicării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informației</a:t>
            </a:r>
            <a:r>
              <a:rPr lang="en-US" dirty="0"/>
              <a:t>. </a:t>
            </a:r>
            <a:r>
              <a:rPr lang="en-US" dirty="0" err="1"/>
              <a:t>Actualmente</a:t>
            </a:r>
            <a:endParaRPr lang="ru-RU" dirty="0"/>
          </a:p>
          <a:p>
            <a:r>
              <a:rPr lang="en-US" dirty="0" err="1"/>
              <a:t>asistăm</a:t>
            </a:r>
            <a:r>
              <a:rPr lang="en-US" dirty="0"/>
              <a:t> la o </a:t>
            </a:r>
            <a:r>
              <a:rPr lang="en-US" dirty="0" err="1"/>
              <a:t>schimbare</a:t>
            </a:r>
            <a:r>
              <a:rPr lang="en-US" dirty="0"/>
              <a:t> de </a:t>
            </a:r>
            <a:r>
              <a:rPr lang="en-US" dirty="0" err="1"/>
              <a:t>proporții</a:t>
            </a:r>
            <a:r>
              <a:rPr lang="en-US" dirty="0"/>
              <a:t> la </a:t>
            </a:r>
            <a:r>
              <a:rPr lang="en-US" dirty="0" err="1"/>
              <a:t>nivelul</a:t>
            </a:r>
            <a:r>
              <a:rPr lang="en-US" dirty="0"/>
              <a:t> </a:t>
            </a:r>
            <a:r>
              <a:rPr lang="en-US" dirty="0" err="1"/>
              <a:t>tehnologiilor</a:t>
            </a:r>
            <a:r>
              <a:rPr lang="en-US" dirty="0"/>
              <a:t>, </a:t>
            </a:r>
            <a:r>
              <a:rPr lang="en-US" dirty="0" err="1"/>
              <a:t>potențialul</a:t>
            </a:r>
            <a:r>
              <a:rPr lang="en-US" dirty="0"/>
              <a:t> </a:t>
            </a:r>
            <a:r>
              <a:rPr lang="en-US" dirty="0" err="1"/>
              <a:t>acestora</a:t>
            </a:r>
            <a:endParaRPr lang="ru-RU" dirty="0"/>
          </a:p>
          <a:p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capabil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revoluționeze</a:t>
            </a:r>
            <a:r>
              <a:rPr lang="en-US" dirty="0"/>
              <a:t> </a:t>
            </a:r>
            <a:r>
              <a:rPr lang="en-US" dirty="0" err="1"/>
              <a:t>întregul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social, </a:t>
            </a:r>
            <a:r>
              <a:rPr lang="en-US" dirty="0" err="1"/>
              <a:t>tehnic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economic.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endParaRPr lang="ru-RU" dirty="0"/>
          </a:p>
          <a:p>
            <a:r>
              <a:rPr lang="en-US" dirty="0"/>
              <a:t>context, </a:t>
            </a:r>
            <a:r>
              <a:rPr lang="en-US" dirty="0" err="1"/>
              <a:t>asigurarea</a:t>
            </a:r>
            <a:r>
              <a:rPr lang="en-US" dirty="0"/>
              <a:t> </a:t>
            </a:r>
            <a:r>
              <a:rPr lang="en-US" dirty="0" err="1"/>
              <a:t>informațională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automatizarea</a:t>
            </a:r>
            <a:r>
              <a:rPr lang="en-US" dirty="0"/>
              <a:t> </a:t>
            </a:r>
            <a:r>
              <a:rPr lang="en-US" dirty="0" err="1"/>
              <a:t>proceselor</a:t>
            </a:r>
            <a:r>
              <a:rPr lang="en-US" dirty="0"/>
              <a:t> </a:t>
            </a:r>
            <a:r>
              <a:rPr lang="en-US" dirty="0" err="1"/>
              <a:t>fac</a:t>
            </a:r>
            <a:r>
              <a:rPr lang="en-US" dirty="0"/>
              <a:t> parte din </a:t>
            </a:r>
            <a:endParaRPr lang="ru-RU" dirty="0"/>
          </a:p>
          <a:p>
            <a:r>
              <a:rPr lang="en-US" dirty="0" err="1"/>
              <a:t>preocupările</a:t>
            </a:r>
            <a:r>
              <a:rPr lang="en-US" dirty="0"/>
              <a:t> </a:t>
            </a:r>
            <a:r>
              <a:rPr lang="en-US" dirty="0" err="1"/>
              <a:t>permanente</a:t>
            </a:r>
            <a:r>
              <a:rPr lang="en-US" dirty="0"/>
              <a:t> ale AGEPI.</a:t>
            </a:r>
            <a:endParaRPr lang="ru-RU" dirty="0"/>
          </a:p>
          <a:p>
            <a:r>
              <a:rPr lang="en-US" b="1" dirty="0" smtClean="0"/>
              <a:t>ELO</a:t>
            </a:r>
            <a:r>
              <a:rPr lang="en-US" dirty="0" smtClean="0"/>
              <a:t> </a:t>
            </a:r>
            <a:r>
              <a:rPr lang="en-US" dirty="0"/>
              <a:t>– un program de </a:t>
            </a:r>
            <a:r>
              <a:rPr lang="en-US" dirty="0" err="1"/>
              <a:t>gestionare</a:t>
            </a:r>
            <a:r>
              <a:rPr lang="en-US" dirty="0"/>
              <a:t> electronica a </a:t>
            </a:r>
            <a:r>
              <a:rPr lang="en-US" dirty="0" err="1"/>
              <a:t>documentelor</a:t>
            </a:r>
            <a:r>
              <a:rPr lang="en-US" dirty="0"/>
              <a:t>,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ne </a:t>
            </a:r>
            <a:r>
              <a:rPr lang="en-US" dirty="0" err="1"/>
              <a:t>propunem</a:t>
            </a:r>
            <a:r>
              <a:rPr lang="en-US" dirty="0"/>
              <a:t>. Este un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important </a:t>
            </a:r>
            <a:r>
              <a:rPr lang="en-US" dirty="0" err="1"/>
              <a:t>pentru</a:t>
            </a:r>
            <a:r>
              <a:rPr lang="en-US" dirty="0"/>
              <a:t> mine, care se </a:t>
            </a:r>
            <a:r>
              <a:rPr lang="en-US" dirty="0" err="1"/>
              <a:t>pliază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b="1" dirty="0" err="1"/>
              <a:t>obiectivele</a:t>
            </a:r>
            <a:r>
              <a:rPr lang="en-US" b="1" dirty="0"/>
              <a:t> </a:t>
            </a:r>
            <a:r>
              <a:rPr lang="en-US" b="1" dirty="0" err="1"/>
              <a:t>asumate</a:t>
            </a:r>
            <a:r>
              <a:rPr lang="en-US" dirty="0"/>
              <a:t> - </a:t>
            </a:r>
            <a:r>
              <a:rPr lang="en-US" dirty="0" err="1"/>
              <a:t>digitalizare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gestiune</a:t>
            </a:r>
            <a:r>
              <a:rPr lang="en-US" dirty="0"/>
              <a:t> </a:t>
            </a:r>
            <a:r>
              <a:rPr lang="en-US" dirty="0" err="1"/>
              <a:t>eficientă</a:t>
            </a:r>
            <a:r>
              <a:rPr lang="en-US" dirty="0"/>
              <a:t> a </a:t>
            </a:r>
            <a:r>
              <a:rPr lang="en-US" dirty="0" err="1"/>
              <a:t>resurselor</a:t>
            </a:r>
            <a:r>
              <a:rPr lang="en-US" dirty="0"/>
              <a:t>. </a:t>
            </a:r>
            <a:r>
              <a:rPr lang="en-US" dirty="0" err="1"/>
              <a:t>Acum</a:t>
            </a:r>
            <a:r>
              <a:rPr lang="en-US" dirty="0"/>
              <a:t> am o </a:t>
            </a:r>
            <a:r>
              <a:rPr lang="en-US" dirty="0" err="1"/>
              <a:t>medie</a:t>
            </a:r>
            <a:r>
              <a:rPr lang="en-US" dirty="0"/>
              <a:t> de 300 </a:t>
            </a:r>
            <a:r>
              <a:rPr lang="en-US" dirty="0" err="1"/>
              <a:t>documente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zi</a:t>
            </a:r>
            <a:r>
              <a:rPr lang="en-US" dirty="0"/>
              <a:t>, </a:t>
            </a:r>
            <a:r>
              <a:rPr lang="en-US" dirty="0" err="1"/>
              <a:t>implementarea</a:t>
            </a:r>
            <a:r>
              <a:rPr lang="en-US" dirty="0"/>
              <a:t> ELO </a:t>
            </a:r>
            <a:r>
              <a:rPr lang="en-US" dirty="0" err="1"/>
              <a:t>va</a:t>
            </a:r>
            <a:r>
              <a:rPr lang="en-US" dirty="0"/>
              <a:t> reduce </a:t>
            </a:r>
            <a:r>
              <a:rPr lang="en-US" dirty="0" err="1"/>
              <a:t>utilizarea</a:t>
            </a:r>
            <a:r>
              <a:rPr lang="en-US" dirty="0"/>
              <a:t> </a:t>
            </a:r>
            <a:r>
              <a:rPr lang="en-US" dirty="0" err="1"/>
              <a:t>hârtiei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Obiective asumate la preluarea mandatului: </a:t>
            </a:r>
            <a:endParaRPr lang="ru-RU" dirty="0"/>
          </a:p>
          <a:p>
            <a:r>
              <a:rPr lang="ro-RO" dirty="0"/>
              <a:t>- </a:t>
            </a:r>
            <a:r>
              <a:rPr lang="en-US" i="1" dirty="0"/>
              <a:t>AGEPI, </a:t>
            </a:r>
            <a:r>
              <a:rPr lang="en-US" i="1" dirty="0" err="1"/>
              <a:t>percepută</a:t>
            </a:r>
            <a:r>
              <a:rPr lang="en-US" i="1" dirty="0"/>
              <a:t> ca </a:t>
            </a:r>
            <a:r>
              <a:rPr lang="en-US" i="1" dirty="0" err="1"/>
              <a:t>instituție</a:t>
            </a:r>
            <a:r>
              <a:rPr lang="en-US" i="1" dirty="0"/>
              <a:t> transparent, </a:t>
            </a:r>
            <a:r>
              <a:rPr lang="en-US" i="1" dirty="0" err="1"/>
              <a:t>în</a:t>
            </a:r>
            <a:r>
              <a:rPr lang="en-US" i="1" dirty="0"/>
              <a:t> care se </a:t>
            </a:r>
            <a:r>
              <a:rPr lang="en-US" i="1" dirty="0" err="1"/>
              <a:t>prestează</a:t>
            </a:r>
            <a:r>
              <a:rPr lang="en-US" i="1" dirty="0"/>
              <a:t> </a:t>
            </a:r>
            <a:r>
              <a:rPr lang="en-US" i="1" dirty="0" err="1"/>
              <a:t>servicii</a:t>
            </a:r>
            <a:r>
              <a:rPr lang="en-US" i="1" dirty="0"/>
              <a:t> de </a:t>
            </a:r>
            <a:r>
              <a:rPr lang="en-US" i="1" dirty="0" err="1"/>
              <a:t>calitate</a:t>
            </a:r>
            <a:endParaRPr lang="ru-RU" dirty="0"/>
          </a:p>
          <a:p>
            <a:r>
              <a:rPr lang="en-US" i="1" dirty="0"/>
              <a:t>- </a:t>
            </a:r>
            <a:r>
              <a:rPr lang="en-US" i="1" dirty="0" err="1"/>
              <a:t>înființarea</a:t>
            </a:r>
            <a:r>
              <a:rPr lang="en-US" i="1" dirty="0"/>
              <a:t> un </a:t>
            </a:r>
            <a:r>
              <a:rPr lang="en-US" i="1" dirty="0" err="1"/>
              <a:t>centru</a:t>
            </a:r>
            <a:r>
              <a:rPr lang="en-US" i="1" dirty="0"/>
              <a:t> de </a:t>
            </a:r>
            <a:r>
              <a:rPr lang="en-US" i="1" dirty="0" err="1"/>
              <a:t>consultanță</a:t>
            </a:r>
            <a:endParaRPr lang="ru-RU" dirty="0"/>
          </a:p>
          <a:p>
            <a:r>
              <a:rPr lang="en-US" i="1" dirty="0"/>
              <a:t>- </a:t>
            </a:r>
            <a:r>
              <a:rPr lang="en-US" i="1" dirty="0" err="1"/>
              <a:t>promovare</a:t>
            </a:r>
            <a:r>
              <a:rPr lang="en-US" i="1" dirty="0"/>
              <a:t> </a:t>
            </a:r>
            <a:r>
              <a:rPr lang="en-US" i="1" dirty="0" err="1"/>
              <a:t>în</a:t>
            </a:r>
            <a:r>
              <a:rPr lang="en-US" i="1" dirty="0"/>
              <a:t> social media</a:t>
            </a:r>
            <a:endParaRPr lang="ru-RU" dirty="0"/>
          </a:p>
          <a:p>
            <a:r>
              <a:rPr lang="en-US" i="1" dirty="0"/>
              <a:t>- program de </a:t>
            </a:r>
            <a:r>
              <a:rPr lang="en-US" i="1" dirty="0" err="1"/>
              <a:t>învățământ</a:t>
            </a:r>
            <a:r>
              <a:rPr lang="en-US" i="1" dirty="0"/>
              <a:t> </a:t>
            </a:r>
            <a:r>
              <a:rPr lang="en-US" i="1" dirty="0" err="1"/>
              <a:t>în</a:t>
            </a:r>
            <a:r>
              <a:rPr lang="en-US" i="1" dirty="0"/>
              <a:t> </a:t>
            </a:r>
            <a:r>
              <a:rPr lang="en-US" i="1" dirty="0" err="1"/>
              <a:t>domeniul</a:t>
            </a:r>
            <a:r>
              <a:rPr lang="en-US" i="1" dirty="0"/>
              <a:t> PI </a:t>
            </a:r>
            <a:r>
              <a:rPr lang="en-US" i="1" dirty="0" err="1"/>
              <a:t>în</a:t>
            </a:r>
            <a:r>
              <a:rPr lang="en-US" i="1" dirty="0"/>
              <a:t> </a:t>
            </a:r>
            <a:r>
              <a:rPr lang="en-US" i="1" dirty="0" err="1"/>
              <a:t>licee</a:t>
            </a:r>
            <a:r>
              <a:rPr lang="en-US" i="1" dirty="0"/>
              <a:t> </a:t>
            </a:r>
            <a:endParaRPr lang="ru-RU" dirty="0"/>
          </a:p>
          <a:p>
            <a:r>
              <a:rPr lang="en-US" i="1" dirty="0"/>
              <a:t>- </a:t>
            </a:r>
            <a:r>
              <a:rPr lang="en-US" i="1" dirty="0" err="1"/>
              <a:t>ordine</a:t>
            </a:r>
            <a:r>
              <a:rPr lang="en-US" i="1" dirty="0"/>
              <a:t> </a:t>
            </a:r>
            <a:r>
              <a:rPr lang="en-US" i="1" dirty="0" err="1"/>
              <a:t>în</a:t>
            </a:r>
            <a:r>
              <a:rPr lang="en-US" i="1" dirty="0"/>
              <a:t> </a:t>
            </a:r>
            <a:r>
              <a:rPr lang="en-US" i="1" dirty="0" err="1"/>
              <a:t>domeniul</a:t>
            </a:r>
            <a:r>
              <a:rPr lang="en-US" i="1" dirty="0"/>
              <a:t> </a:t>
            </a:r>
            <a:r>
              <a:rPr lang="en-US" i="1" dirty="0" err="1"/>
              <a:t>gestiunii</a:t>
            </a:r>
            <a:r>
              <a:rPr lang="en-US" i="1" dirty="0"/>
              <a:t> </a:t>
            </a:r>
            <a:r>
              <a:rPr lang="en-US" i="1" dirty="0" err="1"/>
              <a:t>colective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În acest sens, la 14 martie 2016, am găzduit seminarul național “Protecția indicațiilor geografice”. Evenimentul a fost organizat de către AGEPI în colaborare cu Ministerul Agriculturii, Alimentației și Pădurilor din Franța, Institutul Național al Originii și Calității (INAO) din Franța și Ambasada Franței. 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Prin eforturi proprii, am organizat seminarii și </a:t>
            </a:r>
            <a:r>
              <a:rPr lang="ro-RO" dirty="0" err="1"/>
              <a:t>traininguri</a:t>
            </a:r>
            <a:r>
              <a:rPr lang="ro-RO" dirty="0"/>
              <a:t> pentru producătorii locali. În total, aproape </a:t>
            </a:r>
            <a:r>
              <a:rPr lang="ro-RO" b="1" dirty="0"/>
              <a:t>800 de persoane au fost familiarizate cu Proprietatea Intelectuală ca instrument economic</a:t>
            </a:r>
            <a:r>
              <a:rPr lang="ro-RO" dirty="0"/>
              <a:t>, modalitatea de înregistrare şi valorificare a Obiectelor de </a:t>
            </a:r>
            <a:r>
              <a:rPr lang="ro-RO" dirty="0" err="1"/>
              <a:t>Proproietate</a:t>
            </a:r>
            <a:r>
              <a:rPr lang="ro-RO" dirty="0"/>
              <a:t> Intelectuală, căile de asigurare a respectării Drepturilor de Proprietate Intelectuală. În prezent, în Republica Moldova sunt înregistrate două denumiri de origine: Ciumai şi Romaneşti, şi patru indicaţii geografice: Divin, Codru, Ştefan Vodă şi Valul lui Traian. Sunt în curs de înregistrare alte două cereri a unor indicaţii geografice: Dulceaţă din petale de trandafir Călăraşi şi Rachiu de caise de Nimoreni.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În cadrul unor evenimente speciale la care am participat, sau pe care le-am organizat în cursul mandatului meu </a:t>
            </a:r>
            <a:r>
              <a:rPr lang="ro-RO" b="1" dirty="0"/>
              <a:t>am promovat, personal</a:t>
            </a:r>
            <a:r>
              <a:rPr lang="ro-RO" dirty="0"/>
              <a:t>, aceste IG-uri. Oaspeţii orăşelului european au primit în acest an din partea AGEPI coşuri care au cuprins aceste </a:t>
            </a:r>
            <a:r>
              <a:rPr lang="ro-RO" dirty="0" smtClean="0"/>
              <a:t>produse</a:t>
            </a:r>
          </a:p>
          <a:p>
            <a:endParaRPr lang="ro-RO" dirty="0"/>
          </a:p>
          <a:p>
            <a:r>
              <a:rPr lang="ro-RO" dirty="0"/>
              <a:t>Nu în ultimul rând am acordat producătorilor de IG-uri </a:t>
            </a:r>
            <a:r>
              <a:rPr lang="ro-RO" b="1" dirty="0"/>
              <a:t>scutiri semnificative de taxe</a:t>
            </a:r>
            <a:r>
              <a:rPr lang="ro-RO" dirty="0"/>
              <a:t>. Ca element de noutate absolută, vă mărturisesc că am avut ideea, discutată cu unii dintre colegii din guvernul din care fac parte, să includem aici şi celebra </a:t>
            </a:r>
            <a:r>
              <a:rPr lang="ro-RO" b="1" dirty="0"/>
              <a:t>piatră de Cosăuţi</a:t>
            </a:r>
            <a:r>
              <a:rPr lang="ro-RO" dirty="0"/>
              <a:t>, inclusiv pentru promovarea pe pieţe externe.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140" y="3227387"/>
            <a:ext cx="7945120" cy="1389063"/>
          </a:xfrm>
        </p:spPr>
        <p:txBody>
          <a:bodyPr/>
          <a:lstStyle/>
          <a:p>
            <a:r>
              <a:rPr lang="ro-RO" b="1" dirty="0"/>
              <a:t>Țin să menționez aici, prioritar, contribuția AGEPI la deschiderea pieței autohtone pentru investițiile din exterior</a:t>
            </a:r>
            <a:r>
              <a:rPr lang="ro-RO" dirty="0"/>
              <a:t>. </a:t>
            </a:r>
            <a:endParaRPr lang="en-US" dirty="0" smtClean="0"/>
          </a:p>
          <a:p>
            <a:r>
              <a:rPr lang="ro-RO" dirty="0" smtClean="0"/>
              <a:t>La </a:t>
            </a:r>
            <a:r>
              <a:rPr lang="ro-RO" dirty="0"/>
              <a:t>1 noiembrie 2015 am semnat </a:t>
            </a:r>
            <a:r>
              <a:rPr lang="en-US" dirty="0"/>
              <a:t>Nota de </a:t>
            </a:r>
            <a:r>
              <a:rPr lang="en-US" dirty="0" err="1"/>
              <a:t>intrare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vigoare</a:t>
            </a:r>
            <a:r>
              <a:rPr lang="en-US" dirty="0"/>
              <a:t> a </a:t>
            </a:r>
            <a:r>
              <a:rPr lang="en-US" dirty="0" err="1"/>
              <a:t>Acordului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Guvernul</a:t>
            </a:r>
            <a:r>
              <a:rPr lang="en-US" dirty="0"/>
              <a:t> </a:t>
            </a:r>
            <a:r>
              <a:rPr lang="en-US" dirty="0" err="1"/>
              <a:t>Republicii</a:t>
            </a:r>
            <a:r>
              <a:rPr lang="en-US" dirty="0"/>
              <a:t> Moldova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Organizația</a:t>
            </a:r>
            <a:r>
              <a:rPr lang="en-US" dirty="0"/>
              <a:t> </a:t>
            </a:r>
            <a:r>
              <a:rPr lang="en-US" dirty="0" err="1"/>
              <a:t>Europeană</a:t>
            </a:r>
            <a:r>
              <a:rPr lang="en-US" dirty="0"/>
              <a:t> de </a:t>
            </a:r>
            <a:r>
              <a:rPr lang="en-US" dirty="0" err="1"/>
              <a:t>Brevete</a:t>
            </a:r>
            <a:r>
              <a:rPr lang="en-US" dirty="0"/>
              <a:t> </a:t>
            </a:r>
            <a:r>
              <a:rPr lang="en-US" b="1" dirty="0"/>
              <a:t>(OEB)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validarea</a:t>
            </a:r>
            <a:r>
              <a:rPr lang="en-US" dirty="0"/>
              <a:t> </a:t>
            </a:r>
            <a:r>
              <a:rPr lang="en-US" dirty="0" err="1"/>
              <a:t>brevetelor</a:t>
            </a:r>
            <a:r>
              <a:rPr lang="en-US" dirty="0"/>
              <a:t> </a:t>
            </a:r>
            <a:r>
              <a:rPr lang="en-US" dirty="0" err="1"/>
              <a:t>europene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/>
              <a:t>conformitate</a:t>
            </a:r>
            <a:r>
              <a:rPr lang="en-US" dirty="0"/>
              <a:t> cu </a:t>
            </a:r>
            <a:r>
              <a:rPr lang="en-US" dirty="0" err="1"/>
              <a:t>prevederile</a:t>
            </a:r>
            <a:r>
              <a:rPr lang="en-US" dirty="0"/>
              <a:t> </a:t>
            </a:r>
            <a:r>
              <a:rPr lang="en-US" dirty="0" err="1"/>
              <a:t>acestui</a:t>
            </a:r>
            <a:r>
              <a:rPr lang="en-US" dirty="0"/>
              <a:t> document, </a:t>
            </a:r>
            <a:r>
              <a:rPr lang="en-US" dirty="0" err="1"/>
              <a:t>solicitanții</a:t>
            </a:r>
            <a:r>
              <a:rPr lang="en-US" dirty="0"/>
              <a:t> </a:t>
            </a:r>
            <a:r>
              <a:rPr lang="en-US" dirty="0" err="1"/>
              <a:t>străini</a:t>
            </a:r>
            <a:r>
              <a:rPr lang="en-US" dirty="0"/>
              <a:t> pot </a:t>
            </a:r>
            <a:r>
              <a:rPr lang="en-US" dirty="0" err="1"/>
              <a:t>să-și</a:t>
            </a:r>
            <a:r>
              <a:rPr lang="en-US" dirty="0"/>
              <a:t> </a:t>
            </a:r>
            <a:r>
              <a:rPr lang="en-US" dirty="0" err="1"/>
              <a:t>valideze</a:t>
            </a:r>
            <a:r>
              <a:rPr lang="en-US" dirty="0"/>
              <a:t> </a:t>
            </a:r>
            <a:r>
              <a:rPr lang="en-US" dirty="0" err="1"/>
              <a:t>cererile</a:t>
            </a:r>
            <a:r>
              <a:rPr lang="en-US" dirty="0"/>
              <a:t> de brevet </a:t>
            </a:r>
            <a:r>
              <a:rPr lang="en-US" dirty="0" err="1"/>
              <a:t>european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brevetele</a:t>
            </a:r>
            <a:r>
              <a:rPr lang="en-US" dirty="0"/>
              <a:t> </a:t>
            </a:r>
            <a:r>
              <a:rPr lang="en-US" dirty="0" err="1"/>
              <a:t>europene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teritoriul</a:t>
            </a:r>
            <a:r>
              <a:rPr lang="en-US" dirty="0"/>
              <a:t> </a:t>
            </a:r>
            <a:r>
              <a:rPr lang="en-US" dirty="0" err="1"/>
              <a:t>statului</a:t>
            </a:r>
            <a:r>
              <a:rPr lang="en-US" dirty="0"/>
              <a:t> </a:t>
            </a:r>
            <a:r>
              <a:rPr lang="en-US" dirty="0" err="1"/>
              <a:t>noastru</a:t>
            </a:r>
            <a:r>
              <a:rPr lang="en-US" dirty="0"/>
              <a:t>, </a:t>
            </a:r>
            <a:r>
              <a:rPr lang="en-US" dirty="0" err="1"/>
              <a:t>acestea</a:t>
            </a:r>
            <a:r>
              <a:rPr lang="en-US" dirty="0"/>
              <a:t> </a:t>
            </a:r>
            <a:r>
              <a:rPr lang="en-US" dirty="0" err="1"/>
              <a:t>beneficiind</a:t>
            </a:r>
            <a:r>
              <a:rPr lang="en-US" dirty="0"/>
              <a:t> de </a:t>
            </a:r>
            <a:r>
              <a:rPr lang="en-US" dirty="0" err="1"/>
              <a:t>aceleași</a:t>
            </a:r>
            <a:r>
              <a:rPr lang="en-US" dirty="0"/>
              <a:t> </a:t>
            </a:r>
            <a:r>
              <a:rPr lang="en-US" dirty="0" err="1"/>
              <a:t>drepturi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protecție</a:t>
            </a:r>
            <a:r>
              <a:rPr lang="en-US" dirty="0"/>
              <a:t> </a:t>
            </a:r>
            <a:r>
              <a:rPr lang="en-US" dirty="0" err="1"/>
              <a:t>legală</a:t>
            </a:r>
            <a:r>
              <a:rPr lang="en-US" dirty="0"/>
              <a:t> ca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brevetele</a:t>
            </a:r>
            <a:r>
              <a:rPr lang="en-US" dirty="0"/>
              <a:t> </a:t>
            </a:r>
            <a:r>
              <a:rPr lang="en-US" dirty="0" err="1"/>
              <a:t>naționale</a:t>
            </a:r>
            <a:r>
              <a:rPr lang="en-US" dirty="0"/>
              <a:t> </a:t>
            </a:r>
            <a:r>
              <a:rPr lang="en-US" dirty="0" err="1"/>
              <a:t>eliberate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Republica</a:t>
            </a:r>
            <a:r>
              <a:rPr lang="en-US" dirty="0"/>
              <a:t> Moldova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 smtClean="0"/>
              <a:t>de </a:t>
            </a:r>
            <a:r>
              <a:rPr lang="ro-RO" dirty="0"/>
              <a:t>asemenea le-am promovat în cadrul acţiunii din 1 septembrie, la sediul Organizaţiei Mondiale a </a:t>
            </a:r>
            <a:r>
              <a:rPr lang="ro-RO" dirty="0" err="1"/>
              <a:t>Proproietăţii</a:t>
            </a:r>
            <a:r>
              <a:rPr lang="ro-RO" dirty="0"/>
              <a:t> Intelectuale din Geneva şi la Conferinţa de nivel înalt privind PI de la Beijing din iulie.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Rolul</a:t>
            </a:r>
            <a:r>
              <a:rPr lang="en-US" dirty="0"/>
              <a:t> </a:t>
            </a:r>
            <a:r>
              <a:rPr lang="en-US" dirty="0" err="1"/>
              <a:t>invenţiilor</a:t>
            </a:r>
            <a:r>
              <a:rPr lang="en-US" dirty="0"/>
              <a:t>, al </a:t>
            </a:r>
            <a:r>
              <a:rPr lang="en-US" dirty="0" err="1"/>
              <a:t>progresului</a:t>
            </a:r>
            <a:r>
              <a:rPr lang="en-US" dirty="0"/>
              <a:t> </a:t>
            </a:r>
            <a:r>
              <a:rPr lang="en-US" dirty="0" err="1"/>
              <a:t>tehnologic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general,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indiscutabil</a:t>
            </a:r>
            <a:r>
              <a:rPr lang="en-US" dirty="0"/>
              <a:t>, </a:t>
            </a:r>
            <a:r>
              <a:rPr lang="en-US" dirty="0" err="1"/>
              <a:t>însă</a:t>
            </a:r>
            <a:r>
              <a:rPr lang="en-US" dirty="0"/>
              <a:t> e la </a:t>
            </a:r>
            <a:r>
              <a:rPr lang="en-US" dirty="0" err="1"/>
              <a:t>fel</a:t>
            </a:r>
            <a:r>
              <a:rPr lang="en-US" dirty="0"/>
              <a:t> de important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valorificăm</a:t>
            </a:r>
            <a:r>
              <a:rPr lang="en-US" dirty="0"/>
              <a:t> efficient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déjà </a:t>
            </a:r>
            <a:r>
              <a:rPr lang="en-US" dirty="0" err="1"/>
              <a:t>avem</a:t>
            </a:r>
            <a:r>
              <a:rPr lang="en-US" dirty="0"/>
              <a:t>.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vorbim</a:t>
            </a:r>
            <a:r>
              <a:rPr lang="en-US" dirty="0"/>
              <a:t> </a:t>
            </a:r>
            <a:r>
              <a:rPr lang="en-US" dirty="0" err="1"/>
              <a:t>aici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produse</a:t>
            </a:r>
            <a:r>
              <a:rPr lang="en-US" dirty="0"/>
              <a:t> cu </a:t>
            </a:r>
            <a:r>
              <a:rPr lang="en-US" dirty="0" err="1"/>
              <a:t>indicaţie</a:t>
            </a:r>
            <a:r>
              <a:rPr lang="en-US" dirty="0"/>
              <a:t> </a:t>
            </a:r>
            <a:r>
              <a:rPr lang="en-US" dirty="0" err="1"/>
              <a:t>geografică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denumire</a:t>
            </a:r>
            <a:r>
              <a:rPr lang="en-US" dirty="0"/>
              <a:t> de </a:t>
            </a:r>
            <a:r>
              <a:rPr lang="en-US" dirty="0" err="1"/>
              <a:t>origine</a:t>
            </a:r>
            <a:r>
              <a:rPr lang="en-US" dirty="0"/>
              <a:t>. </a:t>
            </a:r>
            <a:r>
              <a:rPr lang="en-US" dirty="0" err="1"/>
              <a:t>Discutăm</a:t>
            </a:r>
            <a:r>
              <a:rPr lang="en-US" dirty="0"/>
              <a:t> </a:t>
            </a:r>
            <a:r>
              <a:rPr lang="en-US" dirty="0" err="1"/>
              <a:t>aici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ro-RO" b="1" dirty="0"/>
              <a:t>producerea, protejarea și promovarea produselor de înaltă calitate</a:t>
            </a:r>
            <a:r>
              <a:rPr lang="ro-RO" dirty="0"/>
              <a:t>. Produse cu specific local care au nevoie să fie identificate, susţinute şi făcute cunoscute pe pieţele naţionale, dar mai ales pe cele internaţionale.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84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Ne propunem </a:t>
            </a:r>
            <a:r>
              <a:rPr lang="ro-RO" dirty="0" err="1"/>
              <a:t>pînă</a:t>
            </a:r>
            <a:r>
              <a:rPr lang="ro-RO" dirty="0"/>
              <a:t> la </a:t>
            </a:r>
            <a:r>
              <a:rPr lang="ro-RO" dirty="0" err="1"/>
              <a:t>sfîrșitul</a:t>
            </a:r>
            <a:r>
              <a:rPr lang="ro-RO" dirty="0"/>
              <a:t> anului 2016 modificarea Legii nr. 139/2010 în ceea ce privește gestiunea colectivă a drepturilor patrimoniale de autor și/sau conexe. Se vor impune condiții mai dure la avizarea asociațiilor obștești în calitate de OGC, sancțiuni în cazul încălcării obligațiilor prevăzute de lege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80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48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O" dirty="0"/>
              <a:t>Pe parcursul primului an de mandat, activitatea normativă în domeniul proprietăţii intelectuale</a:t>
            </a:r>
            <a:r>
              <a:rPr lang="ro-RO" dirty="0"/>
              <a:t> a fost marcată de continuarea promovării și aprobării unor iniţiative normativ-legislative</a:t>
            </a:r>
            <a:r>
              <a:rPr lang="ro-RO" i="1" dirty="0"/>
              <a:t> </a:t>
            </a:r>
            <a:r>
              <a:rPr lang="ro-RO" dirty="0"/>
              <a:t>cu un impact important pentru întregul sistem de protecţie a proprietăţii intelectuale din Republica Moldova.</a:t>
            </a:r>
            <a:endParaRPr lang="ru-RU" dirty="0"/>
          </a:p>
          <a:p>
            <a:r>
              <a:rPr lang="ro-RO" dirty="0"/>
              <a:t> </a:t>
            </a:r>
            <a:endParaRPr lang="ru-RU" dirty="0"/>
          </a:p>
          <a:p>
            <a:r>
              <a:rPr lang="ro-RO" dirty="0"/>
              <a:t>Au fost aprobate proiecte e importanţă vitală</a:t>
            </a:r>
            <a:r>
              <a:rPr lang="ro-RO" b="1" dirty="0"/>
              <a:t> privind denumirile de origine și indicațiile geografice</a:t>
            </a:r>
            <a:r>
              <a:rPr lang="ro-RO" dirty="0"/>
              <a:t>, modificări esenţiale în legislaţia privind </a:t>
            </a:r>
            <a:r>
              <a:rPr lang="ro-RO" b="1" dirty="0"/>
              <a:t>dreptul de autor şi drepturile conexe</a:t>
            </a:r>
            <a:r>
              <a:rPr lang="ro-RO" dirty="0"/>
              <a:t>, </a:t>
            </a:r>
            <a:r>
              <a:rPr lang="ro-RO" b="1" dirty="0"/>
              <a:t>sau cu privire la procedura de susţinere a brevetării în străinătate a invențiilor și a soiurilor de plante create în Republica Moldova. Recent a fost adoptată o HG cu privire la taxele pentru servicii cu semnificaţie juridică în domeniul protecţiei OPI.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La capitolul </a:t>
            </a:r>
            <a:r>
              <a:rPr lang="ro-RO" b="1" dirty="0"/>
              <a:t>transparență</a:t>
            </a:r>
            <a:r>
              <a:rPr lang="ro-RO" dirty="0"/>
              <a:t> menționez și faptul că b</a:t>
            </a:r>
            <a:r>
              <a:rPr lang="en-US" dirty="0" err="1"/>
              <a:t>azele</a:t>
            </a:r>
            <a:r>
              <a:rPr lang="en-US" dirty="0"/>
              <a:t> de date </a:t>
            </a:r>
            <a:r>
              <a:rPr lang="en-US" dirty="0" err="1"/>
              <a:t>naționale</a:t>
            </a:r>
            <a:r>
              <a:rPr lang="en-US" dirty="0"/>
              <a:t> </a:t>
            </a:r>
            <a:r>
              <a:rPr lang="en-US" dirty="0" err="1"/>
              <a:t>gestionate</a:t>
            </a:r>
            <a:r>
              <a:rPr lang="en-US" dirty="0"/>
              <a:t> de AGEPI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completate</a:t>
            </a:r>
            <a:r>
              <a:rPr lang="en-US" dirty="0"/>
              <a:t> cu o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funcționalitate</a:t>
            </a:r>
            <a:r>
              <a:rPr lang="en-US" dirty="0"/>
              <a:t> - </a:t>
            </a:r>
            <a:r>
              <a:rPr lang="en-US" b="1" dirty="0" err="1"/>
              <a:t>publicarea</a:t>
            </a:r>
            <a:r>
              <a:rPr lang="en-US" b="1" dirty="0"/>
              <a:t> </a:t>
            </a:r>
            <a:r>
              <a:rPr lang="en-US" b="1" dirty="0" err="1"/>
              <a:t>tuturor</a:t>
            </a:r>
            <a:r>
              <a:rPr lang="en-US" b="1" dirty="0"/>
              <a:t> </a:t>
            </a:r>
            <a:r>
              <a:rPr lang="en-US" b="1" dirty="0" err="1"/>
              <a:t>avizelor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deciziilor</a:t>
            </a:r>
            <a:r>
              <a:rPr lang="en-US" b="1" dirty="0"/>
              <a:t> </a:t>
            </a:r>
            <a:r>
              <a:rPr lang="en-US" b="1" dirty="0" err="1"/>
              <a:t>adoptate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emise</a:t>
            </a:r>
            <a:r>
              <a:rPr lang="en-US" b="1" dirty="0"/>
              <a:t> de AGEPI </a:t>
            </a:r>
            <a:r>
              <a:rPr lang="en-US" b="1" dirty="0" err="1"/>
              <a:t>privind</a:t>
            </a:r>
            <a:r>
              <a:rPr lang="en-US" b="1" dirty="0"/>
              <a:t> </a:t>
            </a:r>
            <a:r>
              <a:rPr lang="en-US" b="1" dirty="0" err="1"/>
              <a:t>înregistrarea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respingerea</a:t>
            </a:r>
            <a:r>
              <a:rPr lang="en-US" b="1" dirty="0"/>
              <a:t> </a:t>
            </a:r>
            <a:r>
              <a:rPr lang="en-US" b="1" dirty="0" err="1"/>
              <a:t>înregistrării</a:t>
            </a:r>
            <a:r>
              <a:rPr lang="en-US" b="1" dirty="0"/>
              <a:t> </a:t>
            </a:r>
            <a:r>
              <a:rPr lang="en-US" b="1" dirty="0" err="1"/>
              <a:t>unei</a:t>
            </a:r>
            <a:r>
              <a:rPr lang="en-US" b="1" dirty="0"/>
              <a:t> </a:t>
            </a:r>
            <a:r>
              <a:rPr lang="en-US" b="1" dirty="0" err="1"/>
              <a:t>mărci</a:t>
            </a:r>
            <a:r>
              <a:rPr lang="en-US" dirty="0"/>
              <a:t>. </a:t>
            </a:r>
            <a:r>
              <a:rPr lang="en-US" dirty="0" err="1"/>
              <a:t>Astfel</a:t>
            </a:r>
            <a:r>
              <a:rPr lang="en-US" dirty="0"/>
              <a:t>, </a:t>
            </a:r>
            <a:r>
              <a:rPr lang="en-US" dirty="0" err="1"/>
              <a:t>oferim</a:t>
            </a:r>
            <a:r>
              <a:rPr lang="en-US" dirty="0"/>
              <a:t> </a:t>
            </a:r>
            <a:r>
              <a:rPr lang="en-US" dirty="0" err="1"/>
              <a:t>persoanelor</a:t>
            </a:r>
            <a:r>
              <a:rPr lang="en-US" dirty="0"/>
              <a:t> </a:t>
            </a:r>
            <a:r>
              <a:rPr lang="en-US" dirty="0" err="1"/>
              <a:t>interesate</a:t>
            </a:r>
            <a:r>
              <a:rPr lang="en-US" dirty="0"/>
              <a:t> </a:t>
            </a:r>
            <a:r>
              <a:rPr lang="en-US" dirty="0" err="1"/>
              <a:t>posibilitatea</a:t>
            </a:r>
            <a:r>
              <a:rPr lang="en-US" dirty="0"/>
              <a:t> de a </a:t>
            </a:r>
            <a:r>
              <a:rPr lang="en-US" dirty="0" err="1"/>
              <a:t>urmări</a:t>
            </a:r>
            <a:r>
              <a:rPr lang="en-US" dirty="0"/>
              <a:t> </a:t>
            </a:r>
            <a:r>
              <a:rPr lang="en-US" dirty="0" err="1"/>
              <a:t>mersul</a:t>
            </a:r>
            <a:r>
              <a:rPr lang="en-US" dirty="0"/>
              <a:t> </a:t>
            </a:r>
            <a:r>
              <a:rPr lang="en-US" dirty="0" err="1"/>
              <a:t>examinării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cereri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a </a:t>
            </a:r>
            <a:r>
              <a:rPr lang="en-US" dirty="0" err="1"/>
              <a:t>înțelege</a:t>
            </a:r>
            <a:r>
              <a:rPr lang="en-US" dirty="0"/>
              <a:t> </a:t>
            </a:r>
            <a:r>
              <a:rPr lang="en-US" dirty="0" err="1"/>
              <a:t>argumentele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stau</a:t>
            </a:r>
            <a:r>
              <a:rPr lang="en-US" dirty="0"/>
              <a:t> la </a:t>
            </a:r>
            <a:r>
              <a:rPr lang="en-US" dirty="0" err="1"/>
              <a:t>baza</a:t>
            </a:r>
            <a:r>
              <a:rPr lang="en-US" dirty="0"/>
              <a:t> </a:t>
            </a:r>
            <a:r>
              <a:rPr lang="en-US" dirty="0" err="1"/>
              <a:t>deciziilor</a:t>
            </a:r>
            <a:r>
              <a:rPr lang="en-US" dirty="0"/>
              <a:t> </a:t>
            </a:r>
            <a:r>
              <a:rPr lang="en-US" dirty="0" err="1"/>
              <a:t>emise</a:t>
            </a:r>
            <a:r>
              <a:rPr lang="en-US" dirty="0"/>
              <a:t> de </a:t>
            </a:r>
            <a:r>
              <a:rPr lang="en-US" dirty="0" err="1"/>
              <a:t>către</a:t>
            </a:r>
            <a:r>
              <a:rPr lang="en-US" dirty="0"/>
              <a:t> AGEPI.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3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6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altă</a:t>
            </a:r>
            <a:r>
              <a:rPr lang="en-US" dirty="0"/>
              <a:t> </a:t>
            </a:r>
            <a:r>
              <a:rPr lang="en-US" dirty="0" err="1"/>
              <a:t>platformă</a:t>
            </a:r>
            <a:r>
              <a:rPr lang="en-US" dirty="0"/>
              <a:t> de </a:t>
            </a:r>
            <a:r>
              <a:rPr lang="en-US" dirty="0" err="1"/>
              <a:t>comunicare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cercetători</a:t>
            </a:r>
            <a:r>
              <a:rPr lang="en-US" dirty="0"/>
              <a:t>, </a:t>
            </a:r>
            <a:r>
              <a:rPr lang="en-US" dirty="0" err="1"/>
              <a:t>inventatori</a:t>
            </a:r>
            <a:r>
              <a:rPr lang="en-US" dirty="0"/>
              <a:t>, </a:t>
            </a:r>
            <a:r>
              <a:rPr lang="en-US" dirty="0" err="1"/>
              <a:t>alți</a:t>
            </a:r>
            <a:r>
              <a:rPr lang="en-US" dirty="0"/>
              <a:t> </a:t>
            </a:r>
            <a:r>
              <a:rPr lang="en-US" dirty="0" err="1"/>
              <a:t>oameni</a:t>
            </a:r>
            <a:r>
              <a:rPr lang="en-US" dirty="0"/>
              <a:t> de </a:t>
            </a:r>
            <a:r>
              <a:rPr lang="en-US" dirty="0" err="1"/>
              <a:t>creație</a:t>
            </a:r>
            <a:r>
              <a:rPr lang="en-US" dirty="0"/>
              <a:t> a </a:t>
            </a:r>
            <a:r>
              <a:rPr lang="en-US" dirty="0" err="1"/>
              <a:t>constituit</a:t>
            </a:r>
            <a:r>
              <a:rPr lang="en-US" dirty="0"/>
              <a:t>-o a 14 – a </a:t>
            </a:r>
            <a:r>
              <a:rPr lang="en-US" dirty="0" err="1"/>
              <a:t>ediție</a:t>
            </a:r>
            <a:r>
              <a:rPr lang="en-US" dirty="0"/>
              <a:t> a </a:t>
            </a:r>
            <a:r>
              <a:rPr lang="en-US" dirty="0" err="1"/>
              <a:t>expoziției</a:t>
            </a:r>
            <a:r>
              <a:rPr lang="en-US" dirty="0"/>
              <a:t> INFOINVENT, </a:t>
            </a:r>
            <a:r>
              <a:rPr lang="en-US" dirty="0" err="1"/>
              <a:t>găzduită</a:t>
            </a:r>
            <a:r>
              <a:rPr lang="en-US" dirty="0"/>
              <a:t> la </a:t>
            </a:r>
            <a:r>
              <a:rPr lang="en-US" dirty="0" err="1"/>
              <a:t>Moldexpo</a:t>
            </a:r>
            <a:r>
              <a:rPr lang="en-US" dirty="0"/>
              <a:t>, tot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luna</a:t>
            </a:r>
            <a:r>
              <a:rPr lang="en-US" dirty="0"/>
              <a:t> </a:t>
            </a:r>
            <a:r>
              <a:rPr lang="en-US" dirty="0" err="1"/>
              <a:t>noiembrie</a:t>
            </a:r>
            <a:r>
              <a:rPr lang="en-US" dirty="0"/>
              <a:t> 2015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Promovarea</a:t>
            </a:r>
            <a:r>
              <a:rPr lang="en-US" b="1" dirty="0"/>
              <a:t> </a:t>
            </a:r>
            <a:r>
              <a:rPr lang="en-US" b="1" dirty="0" err="1"/>
              <a:t>sistemului</a:t>
            </a:r>
            <a:r>
              <a:rPr lang="en-US" b="1" dirty="0"/>
              <a:t> </a:t>
            </a:r>
            <a:r>
              <a:rPr lang="en-US" b="1" dirty="0" err="1"/>
              <a:t>național</a:t>
            </a:r>
            <a:r>
              <a:rPr lang="en-US" b="1" dirty="0"/>
              <a:t> de </a:t>
            </a:r>
            <a:r>
              <a:rPr lang="en-US" b="1" dirty="0" err="1"/>
              <a:t>proprietate</a:t>
            </a:r>
            <a:r>
              <a:rPr lang="en-US" b="1" dirty="0"/>
              <a:t> </a:t>
            </a:r>
            <a:r>
              <a:rPr lang="en-US" b="1" dirty="0" err="1"/>
              <a:t>intelectuală</a:t>
            </a:r>
            <a:r>
              <a:rPr lang="en-US" b="1" dirty="0"/>
              <a:t> a </a:t>
            </a:r>
            <a:r>
              <a:rPr lang="en-US" b="1" dirty="0" err="1"/>
              <a:t>fost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dintre</a:t>
            </a:r>
            <a:r>
              <a:rPr lang="en-US" b="1" dirty="0"/>
              <a:t> </a:t>
            </a:r>
            <a:r>
              <a:rPr lang="en-US" b="1" dirty="0" err="1"/>
              <a:t>prioritățile</a:t>
            </a:r>
            <a:r>
              <a:rPr lang="en-US" b="1" dirty="0"/>
              <a:t> </a:t>
            </a:r>
            <a:r>
              <a:rPr lang="en-US" b="1" dirty="0" err="1"/>
              <a:t>primului</a:t>
            </a:r>
            <a:r>
              <a:rPr lang="en-US" b="1" dirty="0"/>
              <a:t> an de </a:t>
            </a:r>
            <a:r>
              <a:rPr lang="en-US" b="1" dirty="0" err="1"/>
              <a:t>mandat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Am </a:t>
            </a:r>
            <a:r>
              <a:rPr lang="en-US" b="1" dirty="0" err="1"/>
              <a:t>organizat</a:t>
            </a:r>
            <a:r>
              <a:rPr lang="en-US" b="1" dirty="0"/>
              <a:t> o </a:t>
            </a:r>
            <a:r>
              <a:rPr lang="en-US" b="1" dirty="0" err="1"/>
              <a:t>zi</a:t>
            </a:r>
            <a:r>
              <a:rPr lang="en-US" b="1" dirty="0"/>
              <a:t> a </a:t>
            </a:r>
            <a:r>
              <a:rPr lang="en-US" b="1" dirty="0" err="1"/>
              <a:t>ușilor</a:t>
            </a:r>
            <a:r>
              <a:rPr lang="en-US" b="1" dirty="0"/>
              <a:t> </a:t>
            </a:r>
            <a:r>
              <a:rPr lang="en-US" b="1" dirty="0" err="1"/>
              <a:t>deschise</a:t>
            </a:r>
            <a:r>
              <a:rPr lang="en-US" dirty="0"/>
              <a:t>,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publicul</a:t>
            </a:r>
            <a:r>
              <a:rPr lang="en-US" dirty="0"/>
              <a:t> </a:t>
            </a:r>
            <a:r>
              <a:rPr lang="en-US" dirty="0" err="1"/>
              <a:t>larg</a:t>
            </a:r>
            <a:r>
              <a:rPr lang="en-US" dirty="0"/>
              <a:t>. Am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vizitați</a:t>
            </a:r>
            <a:r>
              <a:rPr lang="en-US" dirty="0"/>
              <a:t> de </a:t>
            </a:r>
            <a:r>
              <a:rPr lang="en-US" dirty="0" err="1"/>
              <a:t>ceva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de 100 de </a:t>
            </a:r>
            <a:r>
              <a:rPr lang="en-US" dirty="0" err="1"/>
              <a:t>persoane</a:t>
            </a:r>
            <a:r>
              <a:rPr lang="en-US" dirty="0"/>
              <a:t>, un </a:t>
            </a:r>
            <a:r>
              <a:rPr lang="en-US" dirty="0" err="1"/>
              <a:t>fapt</a:t>
            </a:r>
            <a:r>
              <a:rPr lang="en-US" dirty="0"/>
              <a:t> </a:t>
            </a:r>
            <a:r>
              <a:rPr lang="en-US" dirty="0" err="1"/>
              <a:t>îmbucurător</a:t>
            </a:r>
            <a:r>
              <a:rPr lang="en-US" dirty="0"/>
              <a:t>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majoritatea</a:t>
            </a:r>
            <a:r>
              <a:rPr lang="en-US" dirty="0"/>
              <a:t>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tineri</a:t>
            </a:r>
            <a:r>
              <a:rPr lang="en-US" dirty="0"/>
              <a:t>, </a:t>
            </a:r>
            <a:r>
              <a:rPr lang="en-US" dirty="0" err="1"/>
              <a:t>studenți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proaspăt</a:t>
            </a:r>
            <a:r>
              <a:rPr lang="en-US" dirty="0"/>
              <a:t> </a:t>
            </a:r>
            <a:r>
              <a:rPr lang="en-US" dirty="0" err="1"/>
              <a:t>absolvenți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chiar</a:t>
            </a:r>
            <a:r>
              <a:rPr lang="en-US" dirty="0"/>
              <a:t> </a:t>
            </a:r>
            <a:r>
              <a:rPr lang="en-US" dirty="0" err="1"/>
              <a:t>liceeni</a:t>
            </a:r>
            <a:r>
              <a:rPr lang="en-US" dirty="0"/>
              <a:t>. De </a:t>
            </a:r>
            <a:r>
              <a:rPr lang="en-US" dirty="0" err="1"/>
              <a:t>altfel</a:t>
            </a:r>
            <a:r>
              <a:rPr lang="en-US" dirty="0"/>
              <a:t>, am </a:t>
            </a:r>
            <a:r>
              <a:rPr lang="en-US" dirty="0" err="1"/>
              <a:t>făcut</a:t>
            </a:r>
            <a:r>
              <a:rPr lang="en-US" dirty="0"/>
              <a:t> din </a:t>
            </a:r>
            <a:r>
              <a:rPr lang="en-US" dirty="0" err="1"/>
              <a:t>promovarea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susținerea</a:t>
            </a:r>
            <a:r>
              <a:rPr lang="en-US" dirty="0"/>
              <a:t> </a:t>
            </a:r>
            <a:r>
              <a:rPr lang="en-US" dirty="0" err="1"/>
              <a:t>tinerilor</a:t>
            </a:r>
            <a:r>
              <a:rPr lang="en-US" dirty="0"/>
              <a:t> </a:t>
            </a:r>
            <a:r>
              <a:rPr lang="en-US" dirty="0" err="1"/>
              <a:t>inventatori</a:t>
            </a:r>
            <a:r>
              <a:rPr lang="en-US" dirty="0"/>
              <a:t> o </a:t>
            </a:r>
            <a:r>
              <a:rPr lang="en-US" dirty="0" err="1"/>
              <a:t>altă</a:t>
            </a:r>
            <a:r>
              <a:rPr lang="en-US" dirty="0"/>
              <a:t> </a:t>
            </a:r>
            <a:r>
              <a:rPr lang="en-US" dirty="0" err="1"/>
              <a:t>prioritate</a:t>
            </a:r>
            <a:r>
              <a:rPr lang="en-US" dirty="0"/>
              <a:t> a </a:t>
            </a:r>
            <a:r>
              <a:rPr lang="en-US" dirty="0" err="1"/>
              <a:t>mandatului</a:t>
            </a:r>
            <a:r>
              <a:rPr lang="en-US" dirty="0"/>
              <a:t> meu.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aici</a:t>
            </a:r>
            <a:r>
              <a:rPr lang="en-US" dirty="0"/>
              <a:t>, </a:t>
            </a:r>
            <a:r>
              <a:rPr lang="en-US" dirty="0" err="1"/>
              <a:t>lângă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, o </a:t>
            </a:r>
            <a:r>
              <a:rPr lang="en-US" dirty="0" err="1"/>
              <a:t>dovadă</a:t>
            </a:r>
            <a:r>
              <a:rPr lang="en-US" dirty="0"/>
              <a:t> vie. I-am </a:t>
            </a:r>
            <a:r>
              <a:rPr lang="en-US" dirty="0" err="1"/>
              <a:t>susținut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premii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diplome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i-am </a:t>
            </a:r>
            <a:r>
              <a:rPr lang="en-US" dirty="0" err="1"/>
              <a:t>stimulat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concursurile</a:t>
            </a:r>
            <a:r>
              <a:rPr lang="en-US" dirty="0"/>
              <a:t> cu </a:t>
            </a:r>
            <a:r>
              <a:rPr lang="en-US" dirty="0" err="1"/>
              <a:t>diferite</a:t>
            </a:r>
            <a:r>
              <a:rPr lang="en-US" dirty="0"/>
              <a:t> </a:t>
            </a:r>
            <a:r>
              <a:rPr lang="en-US" dirty="0" err="1"/>
              <a:t>tematici</a:t>
            </a:r>
            <a:r>
              <a:rPr lang="en-US" dirty="0"/>
              <a:t> </a:t>
            </a:r>
            <a:r>
              <a:rPr lang="en-US" dirty="0" err="1"/>
              <a:t>organizate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anul</a:t>
            </a:r>
            <a:r>
              <a:rPr lang="en-US" dirty="0"/>
              <a:t> 2016.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74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Deschiderea</a:t>
            </a:r>
            <a:r>
              <a:rPr lang="en-US" b="1" dirty="0"/>
              <a:t> </a:t>
            </a:r>
            <a:r>
              <a:rPr lang="en-US" b="1" dirty="0" err="1"/>
              <a:t>noastră</a:t>
            </a:r>
            <a:r>
              <a:rPr lang="en-US" dirty="0"/>
              <a:t> s-a </a:t>
            </a:r>
            <a:r>
              <a:rPr lang="en-US" dirty="0" err="1"/>
              <a:t>orientat</a:t>
            </a:r>
            <a:r>
              <a:rPr lang="en-US" dirty="0"/>
              <a:t> nu </a:t>
            </a:r>
            <a:r>
              <a:rPr lang="en-US" dirty="0" err="1"/>
              <a:t>numai</a:t>
            </a:r>
            <a:r>
              <a:rPr lang="en-US" dirty="0"/>
              <a:t> </a:t>
            </a:r>
            <a:r>
              <a:rPr lang="en-US" dirty="0" err="1"/>
              <a:t>spre</a:t>
            </a:r>
            <a:r>
              <a:rPr lang="en-US" dirty="0"/>
              <a:t> </a:t>
            </a:r>
            <a:r>
              <a:rPr lang="en-US" dirty="0" err="1"/>
              <a:t>publicul</a:t>
            </a:r>
            <a:r>
              <a:rPr lang="en-US" dirty="0"/>
              <a:t> </a:t>
            </a:r>
            <a:r>
              <a:rPr lang="en-US" dirty="0" err="1"/>
              <a:t>larg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b="1" dirty="0"/>
              <a:t>a </a:t>
            </a:r>
            <a:r>
              <a:rPr lang="en-US" b="1" dirty="0" err="1"/>
              <a:t>vizat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categorii</a:t>
            </a:r>
            <a:r>
              <a:rPr lang="en-US" b="1" dirty="0"/>
              <a:t> </a:t>
            </a:r>
            <a:r>
              <a:rPr lang="en-US" b="1" dirty="0" err="1"/>
              <a:t>profesionale</a:t>
            </a:r>
            <a:r>
              <a:rPr lang="en-US" b="1" dirty="0"/>
              <a:t> </a:t>
            </a:r>
            <a:r>
              <a:rPr lang="en-US" b="1" dirty="0" err="1"/>
              <a:t>distincte</a:t>
            </a:r>
            <a:r>
              <a:rPr lang="en-US" dirty="0"/>
              <a:t>. </a:t>
            </a:r>
            <a:r>
              <a:rPr lang="en-US" dirty="0" err="1"/>
              <a:t>Provocările</a:t>
            </a:r>
            <a:r>
              <a:rPr lang="en-US" dirty="0"/>
              <a:t> </a:t>
            </a:r>
            <a:r>
              <a:rPr lang="en-US" dirty="0" err="1"/>
              <a:t>primelor</a:t>
            </a:r>
            <a:r>
              <a:rPr lang="en-US" dirty="0"/>
              <a:t> </a:t>
            </a:r>
            <a:r>
              <a:rPr lang="en-US" dirty="0" err="1"/>
              <a:t>luni</a:t>
            </a:r>
            <a:r>
              <a:rPr lang="en-US" dirty="0"/>
              <a:t> de </a:t>
            </a:r>
            <a:r>
              <a:rPr lang="en-US" dirty="0" err="1"/>
              <a:t>activitate</a:t>
            </a:r>
            <a:r>
              <a:rPr lang="en-US" dirty="0"/>
              <a:t> m-au </a:t>
            </a:r>
            <a:r>
              <a:rPr lang="en-US" dirty="0" err="1"/>
              <a:t>convins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unele</a:t>
            </a:r>
            <a:r>
              <a:rPr lang="en-US" dirty="0"/>
              <a:t> din </a:t>
            </a:r>
            <a:r>
              <a:rPr lang="en-US" dirty="0" err="1"/>
              <a:t>acțiunile</a:t>
            </a:r>
            <a:r>
              <a:rPr lang="en-US" dirty="0"/>
              <a:t> </a:t>
            </a:r>
            <a:r>
              <a:rPr lang="en-US" dirty="0" err="1"/>
              <a:t>noastre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efect</a:t>
            </a:r>
            <a:r>
              <a:rPr lang="en-US" dirty="0"/>
              <a:t> </a:t>
            </a:r>
            <a:r>
              <a:rPr lang="en-US" dirty="0" err="1"/>
              <a:t>limitat</a:t>
            </a:r>
            <a:r>
              <a:rPr lang="en-US" dirty="0"/>
              <a:t>, </a:t>
            </a:r>
            <a:r>
              <a:rPr lang="en-US" dirty="0" err="1"/>
              <a:t>fără</a:t>
            </a:r>
            <a:r>
              <a:rPr lang="en-US" dirty="0"/>
              <a:t> </a:t>
            </a:r>
            <a:r>
              <a:rPr lang="en-US" dirty="0" err="1"/>
              <a:t>suportul</a:t>
            </a:r>
            <a:r>
              <a:rPr lang="en-US" dirty="0"/>
              <a:t> </a:t>
            </a:r>
            <a:r>
              <a:rPr lang="en-US" dirty="0" err="1"/>
              <a:t>sistemului</a:t>
            </a:r>
            <a:r>
              <a:rPr lang="en-US" dirty="0"/>
              <a:t> </a:t>
            </a:r>
            <a:r>
              <a:rPr lang="en-US" dirty="0" err="1"/>
              <a:t>judecătoresc</a:t>
            </a:r>
            <a:r>
              <a:rPr lang="en-US" dirty="0"/>
              <a:t>. </a:t>
            </a:r>
            <a:r>
              <a:rPr lang="ro-RO" dirty="0"/>
              <a:t>Consider absolut necesar ca un număr tot mai mare de judecători și procurori să însușească aspecte teoretice și practice privind protecția dreptului de autor și a drepturilor conexe, să stăpânească practica judiciară în domeniu. AGEPI are juriști foarte buni, care pot face față contestațiilor ce apar, însă pentru un rezultat corect este necesară o bună stăpânire a domeniului și în sistemului judecătoresc. Am accelerat acest proces. Astfel, împreună cu INJ am organizat 3 seminarii și un curs de instruire continuă, activități în care au fost antrenate peste </a:t>
            </a:r>
            <a:r>
              <a:rPr lang="ro-RO" b="1" dirty="0"/>
              <a:t>200 de persoane, judecători, procurori, mediatori, experți AGEPI</a:t>
            </a:r>
            <a:r>
              <a:rPr lang="ro-RO" dirty="0"/>
              <a:t>. </a:t>
            </a:r>
            <a:endParaRPr lang="ru-RU" dirty="0"/>
          </a:p>
          <a:p>
            <a:r>
              <a:rPr lang="ro-RO" dirty="0"/>
              <a:t>Instruiri similare au fost organizate și pentru specialiști din cadrul Serviciului Vamal al Republicii Moldova, Inspectoratului General al Poliției și Agenției pentru Protecția Consumatorilor. 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43316-6510-43C2-87B4-802AC569FFF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594182-06BC-4882-8EA8-5C5DD68D8ED3}" type="datetime1">
              <a:rPr lang="ro-RO" altLang="ru-RU" smtClean="0"/>
              <a:t>08.09.2016</a:t>
            </a:fld>
            <a:endParaRPr lang="es-ES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31112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5A6E40-0BE6-4007-9944-43E47E56F24D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928170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85866C-DAF2-45FC-B551-ECB6DECE5F72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7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AD0AF3-66E1-48DC-AB66-EBB89CC58BBF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4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2981B-E4DE-4C87-8F6D-7194F4A5D88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96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0BCEAC-CC8D-481C-98CF-B3448595607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6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7CE08-E5BD-4F8F-B144-86CBC4FDBB4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56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4FEEBB-6B81-4E93-AA86-F00D9378EE8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1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7DCCDF-044E-488F-A11F-C7C28B88571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7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297FD0-5699-4BF0-B053-FC358F22486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2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5EA05F-F271-4539-9629-9A025DC8D4CE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504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4CFD31-7632-4A76-BC15-EF677271D7C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2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F165F-3DBC-45C2-B056-BA46502852C8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71736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DADD35-25D7-406F-A646-550FC43EFDA7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4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DA6CCF-B683-4318-9801-57D90CC07D6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6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6117E-F684-4B09-BBB9-896BA654DCA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3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72010C-983E-42F0-BBC4-8E39B86D406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99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3E6FAB-4B98-4222-9BB0-3C57FF8A3DAC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7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622D3F-1405-4018-ACA8-7C30B231FEB3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3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BA8572-2CB3-44B2-AC11-285FF561B70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E43C6E-96FB-49FD-8A13-25F950A2EAE3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4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76EA93-0B74-4838-A8A8-75607EFC8D7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2EB8F1-CD6A-4F03-BFD3-C3D449E79DB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3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65A330-BDB0-47B6-8E5A-895BA926465E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7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E6D18F-36B0-4AB1-B1AE-48C5C3CF0CE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0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3BE26B-10E8-48AD-B7E7-7467944E3DF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103BD4-D433-4FF9-9A8C-3D54B262DDE2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1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857C4-AA2A-49DE-8F08-F2E1B12C63DE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9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62D764-0FC6-4CC2-93DF-17234674666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57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1B6B7D-ACF2-4B1E-A57D-31C6D23955A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9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2933AD-6CF0-46E7-B5BD-51EF3C94679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3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64186-5E28-4060-9956-9B197B5AA1A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40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262DEE-C06B-43F7-98C7-AA151AF315C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4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B08C12-BC8C-459D-85E0-F9BC802180B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7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41A46E-F3D2-4B95-813C-95B823C535E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3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7E7773-AA69-4BA9-A45E-742846597F4E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537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7F5C18-E07B-45E5-98D6-DE8A7A1CAC94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0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5B536B-AFF1-40CF-9ECD-7790C06EE20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1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C33CAB-5F58-4B69-BAE3-85257817A2EE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9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A52265-E7B0-4070-AA09-D9BFEB79C347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78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7073B4-4186-4E1C-A424-BBD3843DF29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9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64F9B8-30CD-460D-A7F1-589CE2D5F08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4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A8B1B3-16B9-494D-9FE9-2469A9CCA39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2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2B3170-13CB-4A2C-828C-9E5658183D1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084BDB-7E72-4A31-A73A-EC232DC45640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7690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4A2506-DA51-4C31-9AB5-F42F3E7F4C3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94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7E3BB8-4E1D-4BC5-BB7D-2B03C0010B02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4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42EE94-1AA6-41B8-A4E7-6C2B7694FEE4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4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D08BD9-9C2A-47EA-860A-252CE0B645C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5F3CB-41DE-47AD-B4A7-5298023838E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9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0D057D-0F9E-44DE-9D07-19F0257F16D3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1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F89663-9D6D-4103-BC33-7606FE971E1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6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5CE85-D1D8-4FBB-A249-AC0727760ED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6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69F42F-835B-470E-85A1-BDB19A865DE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2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331890-9691-4E81-8DE0-AA0B6C7B878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38D617-35DA-480D-9CC9-0B1085454E52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11650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C9A004-6021-4C64-B288-10E67A7C337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12A119-3DA5-436B-8197-3F1B9FD7E2C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11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466F90-7B59-4F3B-8BD3-237E5A7E981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3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710525-4A47-4CDE-BC4B-D140F433F93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0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60C901-2E3F-4158-91E3-79CA94B4183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1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628525-E69D-4666-807B-4F5030EFA997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5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7CA822-23D5-4F7C-AF89-447005A6B253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4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14ED2-5A82-4EFC-90C3-C5F350B06EA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4669F-E9F2-40A8-A956-979E9AC41A7C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3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8F48E1-9068-4597-82EC-E6F551EDAB8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1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011BBC-44C5-46A0-87E1-567718D5E1FA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6855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6ACBC-5526-4724-A4FA-848A53C5BDE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7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DEA895-5FF7-471A-ABFC-6658BD42F1F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3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531A13-CF60-4F26-91CA-57D0386B00A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38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C1E3A5-72B5-460E-88EA-511F7282A50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67CDC-712A-4DC3-93DD-C7FEACAE58D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2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2DC5CE-0DAA-4E47-93E1-17E12F6730F3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87E223-FE9F-4077-BB5A-58DE40A76D5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D3DC57-18B1-4D85-9FE1-0EF22FE86DC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9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244B7A-F3AA-4342-8AF5-EF38DB28F417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5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E53CD8-5477-47DC-94D7-A98952C2ADD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9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2EC44-A60D-4C4A-97FB-EA7C1FE146F1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60345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0F6433-1D37-4E04-9F86-7BCC43BC08A7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7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22AF4E-2EA6-4138-AAF2-E6CA02221CD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8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75B175-F796-4461-AB3A-C8922177183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5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7D2A7E-FE1B-4F2A-AA63-80F5594D1F14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27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E8331-671A-46A6-9542-C0E8656B8EC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2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A93670-80FD-40B6-A9F5-4CC2B0A9C85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8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BC8723-965C-42CA-A4EB-BAF06D98629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0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EF442B-6FC9-4831-86EA-2AF9F570E557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2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B9547-AD6E-4E50-B4D5-2431C47D6034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3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B8E6D7-8A61-4C4F-9768-EF29D7A4485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3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0060E2-0970-4E18-9606-C5F7324DCC0C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8946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F21BCE-AD14-4FD6-9DD3-DEF58ECEE92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2CF4C-BFC1-4BE6-B668-0F7990F0720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4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C9504-702A-485C-AED0-C1E81A60CF84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10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DD77B9-B6C1-45BA-901E-974D97D709C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3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FD4625-9208-4D1A-883D-A6103A137F7C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27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B1340-5CCC-4609-8FB3-41EDFCA51C2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2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4A81B8-F325-4C7D-9793-C1FE50F3D96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44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9E0380-E848-4047-BA9B-0B25FB1C9B7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23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00C124-8853-4BB6-BEC8-1730A50D242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549A8-F873-40C1-834F-49076E7F7F8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3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56432-9D18-4922-B6B1-AA8AB24B9FA8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5619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17549E-3A9D-4011-94A9-5AC11244013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67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AE4142-7EB3-4858-A209-0F28E9CBE9D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5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E430AA-3FC0-41BF-A278-9B7E891A40B3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6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F72F8E-9C1C-4465-B346-0CE9932BE7D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0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275BE2-2D6F-4943-99B4-9C650AD4472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38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9BF441-A36C-418D-94E5-677B7FDCA16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62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0E3BDD-D740-4EF0-B101-BB061B1494F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2F2622-18A8-44E5-94FE-7C11B116FDE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9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26920F-F947-4BDD-94BB-A47AE989282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22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4A8852-CE69-40F4-A3AF-7E8C50EFC8F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0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69584-0EC4-468B-8749-0D5B31A6B93F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4715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C00C3-C996-44CB-AFE9-2C36324357A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68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3D378F-0238-4426-B6CA-7C697637314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83ACE4-5757-4CFA-A5C8-DB1469BB314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8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C1C94A-961A-40F4-B6BA-9FC77D83A7E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05C1CC-07BA-42B7-8069-10F5A111474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6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5F14D-C248-4026-B2BA-6C2CA6EC32F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0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FC9C2D-90A6-4865-BE2C-26D1965A7F7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4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0E5ACA-7A34-4B43-9F62-4261554D02E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930B0F-96BD-49C2-BA39-7AF038FCB7C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8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A1502-A3B7-4EB2-ACD7-E04B4E5883C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83E2-8837-42AE-AF15-B8E98ABD75B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6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38CC2B-13F3-4707-840A-040214667CA9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89175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>
            <a:lvl1pPr>
              <a:defRPr>
                <a:solidFill>
                  <a:srgbClr val="9B26B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49F08C-EE81-4E0C-B278-F13C48FF6B6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5E1A-F6CB-404D-AFE2-4BEB6DD217B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87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0A4280-471B-4821-A5EC-EBF47C60987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560F-9899-424D-80A7-1783BE698DE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6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84481A-EB0B-4C0C-B166-EAAA488189E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84741-49BD-40B5-BCAC-785D04B04041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0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2E7F4C-E108-40CD-B30A-9A488EC50C2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5FAC-F749-4384-941F-0FBC919A96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5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0EB562-6A68-438B-830F-386195E65C4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E9C0D-7734-48A9-A545-386839D73B2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6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EEFC11-9DE2-4A4A-AA7B-E8ACCA9EC24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17CDE-B6F1-47A0-BC64-0672AD5A79E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1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9747F5-CB1E-4505-8BC8-04C1EB062E9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9AA7-A8CA-46B0-B259-65681469B20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9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FB72DC-C148-4330-90E2-229040819CDC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0FC4-7F43-4982-9039-95E71A77AF98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44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7DC62-8550-4B0D-A806-0060BAC24814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C2A17-6819-43DD-BA03-3CE6FB713B95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5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BB4989-BCD9-4A91-A9BA-4CC6B949950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E0EDF-6182-43B0-BCEA-2C3C9588C67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0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81419EE-B832-43CF-9775-A8B093695FF9}" type="datetime1">
              <a:rPr lang="ro-RO" altLang="ru-RU" smtClean="0"/>
              <a:t>08.09.2016</a:t>
            </a:fld>
            <a:endParaRPr lang="es-ES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/>
              <a:pPr/>
              <a:t>‹#›</a:t>
            </a:fld>
            <a:endParaRPr lang="es-ES" altLang="ru-RU" dirty="0"/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5CD4599-4A92-4C17-8CF3-6CFE42195BFE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6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30574BE-E5D5-4407-9F87-891D42C6254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8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4F2F8BD-74BB-4CA0-B155-DCF811A7D0D0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2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80" y="202186"/>
            <a:ext cx="1021213" cy="26679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509156D-1AF8-4220-85FF-8510425B969C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0407"/>
            <a:ext cx="1021217" cy="2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A7AB432-ECE6-4655-9396-0BBF7BC768C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04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99638D8-CA92-4A4E-889C-604ED11FF46B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98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3A4B5BB-BB82-441A-BA4D-51AD171E0233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1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6FD2465-27A7-46EF-A75D-8E04C29461A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2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84CE6A6-DDEE-4E9B-9B17-FC84698380E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2AB47C1-9A53-4F2F-8C65-06E104F8EC54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38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dirty="0" err="1" smtClean="0"/>
              <a:t>Title</a:t>
            </a:r>
            <a:r>
              <a:rPr lang="es-ES" altLang="ru-RU" dirty="0" smtClean="0"/>
              <a:t> 1</a:t>
            </a:r>
          </a:p>
          <a:p>
            <a:pPr lvl="1"/>
            <a:r>
              <a:rPr lang="es-ES" altLang="ru-RU" dirty="0" err="1" smtClean="0"/>
              <a:t>Title</a:t>
            </a:r>
            <a:r>
              <a:rPr lang="es-ES" altLang="ru-RU" dirty="0" smtClean="0"/>
              <a:t> 2</a:t>
            </a:r>
          </a:p>
          <a:p>
            <a:pPr lvl="2"/>
            <a:r>
              <a:rPr lang="es-ES" altLang="ru-RU" dirty="0" err="1" smtClean="0"/>
              <a:t>Title</a:t>
            </a:r>
            <a:r>
              <a:rPr lang="es-ES" altLang="ru-RU" dirty="0" smtClean="0"/>
              <a:t> 3</a:t>
            </a:r>
          </a:p>
          <a:p>
            <a:pPr lvl="3"/>
            <a:r>
              <a:rPr lang="es-ES" altLang="ru-RU" dirty="0" err="1" smtClean="0"/>
              <a:t>Title</a:t>
            </a:r>
            <a:r>
              <a:rPr lang="es-ES" altLang="ru-RU" dirty="0" smtClean="0"/>
              <a:t> 4</a:t>
            </a:r>
          </a:p>
          <a:p>
            <a:pPr lvl="4"/>
            <a:r>
              <a:rPr lang="es-ES" altLang="ru-RU" dirty="0" err="1" smtClean="0"/>
              <a:t>Title</a:t>
            </a:r>
            <a:r>
              <a:rPr lang="es-ES" altLang="ru-RU" dirty="0" smtClean="0"/>
              <a:t> 5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68EC45E-B752-4690-BEAB-699EA5B7C71F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182182-CB3C-428C-9788-84763ED0D6B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 descr="C:\Users\ctemciuc\Desktop\2011-04-12_080429 (2)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611"/>
            <a:ext cx="1828800" cy="3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6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C168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aseline="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Rectangle 90"/>
          <p:cNvSpPr>
            <a:spLocks noGrp="1" noChangeArrowheads="1"/>
          </p:cNvSpPr>
          <p:nvPr>
            <p:ph type="ctrTitle"/>
          </p:nvPr>
        </p:nvSpPr>
        <p:spPr>
          <a:xfrm>
            <a:off x="762000" y="2667000"/>
            <a:ext cx="6837904" cy="1371600"/>
          </a:xfrm>
        </p:spPr>
        <p:txBody>
          <a:bodyPr/>
          <a:lstStyle/>
          <a:p>
            <a:r>
              <a:rPr lang="en-US" sz="40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Raport</a:t>
            </a:r>
            <a:r>
              <a:rPr lang="en-US" sz="4000" dirty="0" smtClean="0">
                <a:latin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activitate</a:t>
            </a:r>
            <a:r>
              <a:rPr lang="en-US" sz="40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2954" y="1905000"/>
            <a:ext cx="6363646" cy="76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</a:rPr>
              <a:t>Consilieri </a:t>
            </a:r>
            <a:r>
              <a:rPr lang="ro-RO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î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</a:rPr>
              <a:t>n domeniul </a:t>
            </a:r>
            <a:r>
              <a:rPr lang="ro-RO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Proprietății Intelectuale: 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10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7467600" cy="1447800"/>
          </a:xfrm>
        </p:spPr>
        <p:txBody>
          <a:bodyPr/>
          <a:lstStyle/>
          <a:p>
            <a:pPr lvl="0"/>
            <a:r>
              <a:rPr lang="sq-AL" sz="2800" dirty="0" smtClean="0">
                <a:latin typeface="Calibri" panose="020F0502020204030204" pitchFamily="34" charset="0"/>
              </a:rPr>
              <a:t>Instruirea cadrelor în domeniul PI</a:t>
            </a:r>
            <a:br>
              <a:rPr lang="sq-AL" sz="2800" dirty="0" smtClean="0">
                <a:latin typeface="Calibri" panose="020F0502020204030204" pitchFamily="34" charset="0"/>
              </a:rPr>
            </a:b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971800" y="2895600"/>
            <a:ext cx="5943600" cy="23622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o-RO" sz="2400" b="1" dirty="0" smtClean="0"/>
              <a:t>2015 / 2016 (48 persoane)</a:t>
            </a:r>
            <a:endParaRPr lang="ro-RO" sz="2400" b="1" dirty="0"/>
          </a:p>
          <a:p>
            <a:pPr>
              <a:lnSpc>
                <a:spcPct val="200000"/>
              </a:lnSpc>
            </a:pPr>
            <a:r>
              <a:rPr lang="ro-RO" sz="2400" dirty="0" smtClean="0"/>
              <a:t>2014 / 2015 (24 persoane)</a:t>
            </a:r>
          </a:p>
          <a:p>
            <a:pPr marL="447675" indent="-447675">
              <a:lnSpc>
                <a:spcPct val="200000"/>
              </a:lnSpc>
              <a:buNone/>
            </a:pPr>
            <a:r>
              <a:rPr lang="ro-RO" sz="2400" dirty="0" smtClean="0"/>
              <a:t>  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2667000"/>
            <a:ext cx="0" cy="259080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5400" y="41910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95400" y="33528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28478" y="3124200"/>
            <a:ext cx="282922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3E17-CDCD-41C5-AD66-2101454ACC1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11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7467600" cy="11430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>Introducerea cursului opțional de PI în licee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1028" name="Picture 4" descr="http://agepi.gov.md/sites/default/files/newsgallery/2016/04/3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47776"/>
            <a:ext cx="3904926" cy="260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 txBox="1">
            <a:spLocks/>
          </p:cNvSpPr>
          <p:nvPr/>
        </p:nvSpPr>
        <p:spPr bwMode="auto">
          <a:xfrm>
            <a:off x="533400" y="3848456"/>
            <a:ext cx="7696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C168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sq-AL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fost creat Grup comun de lucru AGEPI-MEd/ 13.06.2016</a:t>
            </a:r>
          </a:p>
          <a:p>
            <a:pPr marL="342900" indent="-342900">
              <a:buFontTx/>
              <a:buChar char="-"/>
            </a:pPr>
            <a:endParaRPr lang="sq-AL" sz="200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sq-AL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fost elaborat Planul comun de acțiuni pentru anii 2016-2017 în vederea implementării Acordului</a:t>
            </a:r>
          </a:p>
          <a:p>
            <a:endParaRPr lang="sq-AL" sz="200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sq-AL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fost elaborat proiectul </a:t>
            </a:r>
            <a:r>
              <a:rPr lang="sq-AL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Cur</a:t>
            </a:r>
            <a:r>
              <a:rPr lang="en-US" sz="20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ric</a:t>
            </a:r>
            <a:r>
              <a:rPr lang="sq-AL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ulei </a:t>
            </a:r>
            <a:r>
              <a:rPr lang="sq-AL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pentru Cursul opțional de PI pentru licee</a:t>
            </a:r>
            <a:endParaRPr lang="ru-RU" sz="20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B6E2-8949-4AFA-9C2E-6F2B05F5E07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12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6096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Pagina </a:t>
            </a:r>
            <a:r>
              <a:rPr lang="ro-RO" sz="2800" dirty="0">
                <a:latin typeface="Calibri" panose="020F0502020204030204" pitchFamily="34" charset="0"/>
              </a:rPr>
              <a:t>de </a:t>
            </a:r>
            <a:r>
              <a:rPr lang="ro-RO" sz="2800" dirty="0" err="1">
                <a:latin typeface="Calibri" panose="020F0502020204030204" pitchFamily="34" charset="0"/>
              </a:rPr>
              <a:t>Facebook</a:t>
            </a:r>
            <a:r>
              <a:rPr lang="ro-RO" sz="2800" dirty="0">
                <a:latin typeface="Calibri" panose="020F0502020204030204" pitchFamily="34" charset="0"/>
              </a:rPr>
              <a:t> AGEPI - instrument </a:t>
            </a:r>
            <a:r>
              <a:rPr lang="ro-RO" sz="2800" dirty="0" smtClean="0">
                <a:latin typeface="Calibri" panose="020F0502020204030204" pitchFamily="34" charset="0"/>
              </a:rPr>
              <a:t/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ro-RO" sz="2800" dirty="0" smtClean="0">
                <a:latin typeface="Calibri" panose="020F0502020204030204" pitchFamily="34" charset="0"/>
              </a:rPr>
              <a:t>eficient </a:t>
            </a:r>
            <a:r>
              <a:rPr lang="ro-RO" sz="2800" dirty="0">
                <a:latin typeface="Calibri" panose="020F0502020204030204" pitchFamily="34" charset="0"/>
              </a:rPr>
              <a:t>de promovare a PI </a:t>
            </a:r>
            <a:br>
              <a:rPr lang="ro-RO" sz="2800" dirty="0">
                <a:latin typeface="Calibri" panose="020F0502020204030204" pitchFamily="34" charset="0"/>
              </a:rPr>
            </a:b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" y="1525110"/>
            <a:ext cx="4581525" cy="427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410200" y="2438400"/>
            <a:ext cx="3429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C168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o-RO" sz="32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2015- </a:t>
            </a:r>
            <a:r>
              <a:rPr lang="en-US" sz="32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900</a:t>
            </a:r>
            <a:r>
              <a:rPr lang="ro-RO" sz="32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o-RO" sz="32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aprecieri</a:t>
            </a:r>
          </a:p>
          <a:p>
            <a:endParaRPr lang="ro-RO" sz="240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ro-RO" sz="44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2016- </a:t>
            </a:r>
            <a:r>
              <a:rPr lang="ro-RO" sz="44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41</a:t>
            </a:r>
            <a:r>
              <a:rPr lang="en-US" sz="44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r>
              <a:rPr lang="ro-RO" sz="44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000 </a:t>
            </a:r>
            <a:r>
              <a:rPr lang="ro-RO" sz="44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aprecieri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F4F4-00B5-40C7-84CD-B40F89EED4F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Seminar cu jurnaliștii / 11-12.06.2016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/>
              <a:pPr/>
              <a:t>13</a:t>
            </a:fld>
            <a:endParaRPr lang="es-ES" alt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41702"/>
            <a:ext cx="4038600" cy="269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8" y="1473137"/>
            <a:ext cx="4074758" cy="2717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2D5C-DF5B-4221-AAFF-9A1816DD0948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813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1905000"/>
            <a:ext cx="716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14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7467600" cy="11430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>Promovarea invențiilor RM peste hotare </a:t>
            </a:r>
            <a:br>
              <a:rPr lang="sq-AL" sz="2800" dirty="0" smtClean="0">
                <a:latin typeface="Calibri" panose="020F0502020204030204" pitchFamily="34" charset="0"/>
              </a:rPr>
            </a:br>
            <a:r>
              <a:rPr lang="sq-AL" sz="2800" dirty="0" smtClean="0">
                <a:latin typeface="Calibri" panose="020F0502020204030204" pitchFamily="34" charset="0"/>
              </a:rPr>
              <a:t>(Elveția Belgia, România, </a:t>
            </a:r>
            <a:r>
              <a:rPr lang="en-US" sz="2800" dirty="0" smtClean="0">
                <a:latin typeface="Calibri" panose="020F0502020204030204" pitchFamily="34" charset="0"/>
              </a:rPr>
              <a:t>Germania</a:t>
            </a:r>
            <a:r>
              <a:rPr lang="sq-AL" sz="2800" dirty="0" smtClean="0">
                <a:latin typeface="Calibri" panose="020F0502020204030204" pitchFamily="34" charset="0"/>
              </a:rPr>
              <a:t> etc.)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971800" y="2895600"/>
            <a:ext cx="5943600" cy="2819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o-RO" sz="2400" dirty="0" smtClean="0"/>
              <a:t>2014/2015 (7 expoziții) </a:t>
            </a:r>
            <a:r>
              <a:rPr lang="ro-RO" sz="2400" b="1" dirty="0" smtClean="0"/>
              <a:t>216027 lei</a:t>
            </a:r>
          </a:p>
          <a:p>
            <a:pPr>
              <a:lnSpc>
                <a:spcPct val="200000"/>
              </a:lnSpc>
            </a:pPr>
            <a:r>
              <a:rPr lang="ro-RO" sz="2400" dirty="0" smtClean="0"/>
              <a:t>2015/2016 (9 expoziții) </a:t>
            </a:r>
            <a:r>
              <a:rPr lang="ro-RO" sz="2400" b="1" dirty="0" smtClean="0"/>
              <a:t>298299  lei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978967"/>
            <a:ext cx="721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dirty="0" smtClean="0">
                <a:solidFill>
                  <a:srgbClr val="000000"/>
                </a:solidFill>
              </a:rPr>
              <a:t>Expoziții internaționale / costuri acoperite de AGEPI</a:t>
            </a:r>
            <a:endParaRPr lang="ro-RO" sz="24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2667000"/>
            <a:ext cx="0" cy="236220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5400" y="41910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95400" y="33528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28478" y="3124200"/>
            <a:ext cx="282922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FBFD-FDF7-402F-8D2A-6E883FE920C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15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7467600" cy="1143000"/>
          </a:xfrm>
        </p:spPr>
        <p:txBody>
          <a:bodyPr/>
          <a:lstStyle/>
          <a:p>
            <a:r>
              <a:rPr lang="ro-RO" sz="2800" dirty="0" err="1" smtClean="0">
                <a:latin typeface="Calibri" panose="020F0502020204030204" pitchFamily="34" charset="0"/>
              </a:rPr>
              <a:t>Expozița</a:t>
            </a:r>
            <a:r>
              <a:rPr lang="ro-RO" sz="2800" dirty="0" smtClean="0">
                <a:latin typeface="Calibri" panose="020F0502020204030204" pitchFamily="34" charset="0"/>
              </a:rPr>
              <a:t> internațională la Geneva / 10.04.2016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2" name="Picture 2" descr="\\archiveserver\Photos AGEPI\foto 2016\04.14 salon inventii geneva\13022433_1194180417259430_106058367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archiveserver\Photos AGEPI\foto 2016\04.14 salon inventii geneva\13007253_1167449569945833_347233698738458147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B913-D633-4926-8E86-064C17229A4F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16</a:t>
            </a:fld>
            <a:endParaRPr lang="es-ES" altLang="ru-RU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352800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1000" y="2819400"/>
            <a:ext cx="449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</a:rPr>
              <a:t>Schimbarea </a:t>
            </a:r>
            <a:r>
              <a:rPr lang="it-IT" sz="2000" dirty="0" smtClean="0">
                <a:latin typeface="Calibri" panose="020F0502020204030204" pitchFamily="34" charset="0"/>
              </a:rPr>
              <a:t>percep</a:t>
            </a:r>
            <a:r>
              <a:rPr lang="ro-RO" sz="2000" dirty="0" smtClean="0">
                <a:latin typeface="Calibri" panose="020F0502020204030204" pitchFamily="34" charset="0"/>
              </a:rPr>
              <a:t>ț</a:t>
            </a:r>
            <a:r>
              <a:rPr lang="it-IT" sz="2000" dirty="0" smtClean="0">
                <a:latin typeface="Calibri" panose="020F0502020204030204" pitchFamily="34" charset="0"/>
              </a:rPr>
              <a:t>iei </a:t>
            </a:r>
            <a:r>
              <a:rPr lang="it-IT" sz="2000" dirty="0">
                <a:latin typeface="Calibri" panose="020F0502020204030204" pitchFamily="34" charset="0"/>
              </a:rPr>
              <a:t>de “Autoritate Publica”  la “Prestator de servicii” </a:t>
            </a:r>
            <a:r>
              <a:rPr lang="ro-RO" sz="2000" dirty="0" smtClean="0">
                <a:latin typeface="Calibri" panose="020F0502020204030204" pitchFamily="34" charset="0"/>
              </a:rPr>
              <a:t>prin renovarea recepției și a oficiului de consultații, crearea unui C</a:t>
            </a:r>
            <a:r>
              <a:rPr lang="it-IT" sz="2000" dirty="0" smtClean="0">
                <a:latin typeface="Calibri" panose="020F0502020204030204" pitchFamily="34" charset="0"/>
              </a:rPr>
              <a:t>all </a:t>
            </a:r>
            <a:r>
              <a:rPr lang="ro-RO" sz="2000" dirty="0" smtClean="0">
                <a:latin typeface="Calibri" panose="020F0502020204030204" pitchFamily="34" charset="0"/>
              </a:rPr>
              <a:t>C</a:t>
            </a:r>
            <a:r>
              <a:rPr lang="it-IT" sz="2000" dirty="0" smtClean="0">
                <a:latin typeface="Calibri" panose="020F0502020204030204" pitchFamily="34" charset="0"/>
              </a:rPr>
              <a:t>entru</a:t>
            </a:r>
            <a:endParaRPr lang="it-IT" sz="2000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E9D2-7200-4FC9-8C0B-D087C236FDD8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Crearea </a:t>
            </a:r>
            <a:r>
              <a:rPr lang="ro-RO" sz="2800" dirty="0" err="1">
                <a:latin typeface="Calibri" panose="020F0502020204030204" pitchFamily="34" charset="0"/>
              </a:rPr>
              <a:t>C</a:t>
            </a:r>
            <a:r>
              <a:rPr lang="ro-RO" sz="2800" dirty="0" err="1" smtClean="0">
                <a:latin typeface="Calibri" panose="020F0502020204030204" pitchFamily="34" charset="0"/>
              </a:rPr>
              <a:t>all</a:t>
            </a:r>
            <a:r>
              <a:rPr lang="ro-RO" sz="2800" dirty="0" smtClean="0">
                <a:latin typeface="Calibri" panose="020F0502020204030204" pitchFamily="34" charset="0"/>
              </a:rPr>
              <a:t> Centrului în cadrul agenției</a:t>
            </a:r>
            <a:endParaRPr lang="ru-RU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17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81000" y="457200"/>
            <a:ext cx="7467600" cy="9906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Proiectul ”Din inimă. B</a:t>
            </a:r>
            <a:r>
              <a:rPr lang="en-US" sz="2800" dirty="0" err="1" smtClean="0">
                <a:latin typeface="Calibri" panose="020F0502020204030204" pitchFamily="34" charset="0"/>
              </a:rPr>
              <a:t>r</a:t>
            </a:r>
            <a:r>
              <a:rPr lang="en-US" sz="2800" dirty="0" err="1">
                <a:latin typeface="Calibri" panose="020F0502020204030204" pitchFamily="34" charset="0"/>
              </a:rPr>
              <a:t>a</a:t>
            </a:r>
            <a:r>
              <a:rPr lang="en-US" sz="2800" dirty="0" err="1" smtClean="0">
                <a:latin typeface="Calibri" panose="020F0502020204030204" pitchFamily="34" charset="0"/>
              </a:rPr>
              <a:t>nduri</a:t>
            </a:r>
            <a:r>
              <a:rPr lang="en-US" sz="2800" dirty="0" smtClean="0">
                <a:latin typeface="Calibri" panose="020F0502020204030204" pitchFamily="34" charset="0"/>
              </a:rPr>
              <a:t> din Moldova</a:t>
            </a:r>
            <a:r>
              <a:rPr lang="ro-RO" sz="2800" dirty="0" smtClean="0">
                <a:latin typeface="Calibri" panose="020F0502020204030204" pitchFamily="34" charset="0"/>
              </a:rPr>
              <a:t>” promovat  la Geneva, Elveția / 6-7.04.2016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67665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895600"/>
            <a:ext cx="3938587" cy="2957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2FD6-EC85-49D4-AB36-5502113FAD94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344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18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62200" y="2286000"/>
            <a:ext cx="6172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C168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Accesarea serviciului 24 / </a:t>
            </a:r>
            <a:r>
              <a:rPr lang="ro-RO" sz="24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24</a:t>
            </a:r>
            <a:r>
              <a:rPr lang="ro-RO" sz="2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 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Excluderea necesității de deplasare la AGEPI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Acces securizat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Garanția autenticității semnăturilor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Monitorizarea corespondenței intrare/ieșire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4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Achitarea tarifelor on-line fără comision</a:t>
            </a:r>
          </a:p>
          <a:p>
            <a:endParaRPr lang="ru-RU" sz="2800" kern="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43300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9B95-2917-49E5-9492-FE5974A2C992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Sistemul de depunere on-line</a:t>
            </a:r>
            <a:endParaRPr lang="ru-RU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9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Gestiunea electronică a documentelor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/>
              <a:pPr/>
              <a:t>19</a:t>
            </a:fld>
            <a:endParaRPr lang="es-ES" alt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535863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13F4-3F27-4561-8B85-08B3474B2412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3085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Obiective asumate la preluarea mandatului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025" y="1524000"/>
            <a:ext cx="723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>
                <a:latin typeface="Calibri" panose="020F0502020204030204" pitchFamily="34" charset="0"/>
              </a:rPr>
              <a:t>AGEPI  </a:t>
            </a:r>
            <a:r>
              <a:rPr lang="ro-RO" dirty="0" smtClean="0">
                <a:latin typeface="Calibri" panose="020F0502020204030204" pitchFamily="34" charset="0"/>
              </a:rPr>
              <a:t>-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instituție </a:t>
            </a:r>
            <a:r>
              <a:rPr lang="ro-RO" dirty="0" smtClean="0">
                <a:latin typeface="Calibri" panose="020F0502020204030204" pitchFamily="34" charset="0"/>
              </a:rPr>
              <a:t> publică </a:t>
            </a:r>
            <a:r>
              <a:rPr lang="vi-VN" dirty="0" smtClean="0">
                <a:latin typeface="Calibri" panose="020F0502020204030204" pitchFamily="34" charset="0"/>
              </a:rPr>
              <a:t>unde </a:t>
            </a:r>
            <a:r>
              <a:rPr lang="vi-VN" dirty="0">
                <a:latin typeface="Calibri" panose="020F0502020204030204" pitchFamily="34" charset="0"/>
              </a:rPr>
              <a:t>se prestează servicii de </a:t>
            </a:r>
            <a:r>
              <a:rPr lang="vi-VN" dirty="0" smtClean="0">
                <a:latin typeface="Calibri" panose="020F0502020204030204" pitchFamily="34" charset="0"/>
              </a:rPr>
              <a:t>calitate</a:t>
            </a:r>
            <a:endParaRPr lang="ro-RO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Înființarea unui centru de consultanță în domeniul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Promovarea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ro-RO" dirty="0" smtClean="0">
                <a:latin typeface="Calibri" panose="020F0502020204030204" pitchFamily="34" charset="0"/>
              </a:rPr>
              <a:t>sistemului național d</a:t>
            </a:r>
            <a:r>
              <a:rPr lang="vi-VN" dirty="0" smtClean="0">
                <a:latin typeface="Calibri" panose="020F0502020204030204" pitchFamily="34" charset="0"/>
              </a:rPr>
              <a:t>e </a:t>
            </a:r>
            <a:r>
              <a:rPr lang="en-US" dirty="0" err="1" smtClean="0">
                <a:latin typeface="Calibri" panose="020F0502020204030204" pitchFamily="34" charset="0"/>
              </a:rPr>
              <a:t>protec</a:t>
            </a:r>
            <a:r>
              <a:rPr lang="ro-RO" dirty="0" smtClean="0">
                <a:latin typeface="Calibri" panose="020F0502020204030204" pitchFamily="34" charset="0"/>
              </a:rPr>
              <a:t>ț</a:t>
            </a:r>
            <a:r>
              <a:rPr lang="en-US" dirty="0" err="1" smtClean="0">
                <a:latin typeface="Calibri" panose="020F0502020204030204" pitchFamily="34" charset="0"/>
              </a:rPr>
              <a:t>i</a:t>
            </a:r>
            <a:r>
              <a:rPr lang="ro-RO" dirty="0" smtClean="0">
                <a:latin typeface="Calibri" panose="020F0502020204030204" pitchFamily="34" charset="0"/>
              </a:rPr>
              <a:t>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ro-RO" dirty="0" smtClean="0">
                <a:latin typeface="Calibri" panose="020F0502020204030204" pitchFamily="34" charset="0"/>
              </a:rPr>
              <a:t> și respectare a </a:t>
            </a:r>
            <a:r>
              <a:rPr lang="vi-VN" dirty="0" smtClean="0">
                <a:latin typeface="Calibri" panose="020F0502020204030204" pitchFamily="34" charset="0"/>
              </a:rPr>
              <a:t>drepturil</a:t>
            </a:r>
            <a:r>
              <a:rPr lang="ro-RO" dirty="0" smtClean="0">
                <a:latin typeface="Calibri" panose="020F0502020204030204" pitchFamily="34" charset="0"/>
              </a:rPr>
              <a:t>or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de proprietate </a:t>
            </a:r>
            <a:r>
              <a:rPr lang="vi-VN" dirty="0" smtClean="0">
                <a:latin typeface="Calibri" panose="020F0502020204030204" pitchFamily="34" charset="0"/>
              </a:rPr>
              <a:t>intelectuală</a:t>
            </a:r>
            <a:r>
              <a:rPr lang="ro-RO" dirty="0">
                <a:latin typeface="Calibri" panose="020F0502020204030204" pitchFamily="34" charset="0"/>
              </a:rPr>
              <a:t> </a:t>
            </a:r>
            <a:r>
              <a:rPr lang="vi-VN" smtClean="0">
                <a:latin typeface="Calibri" panose="020F0502020204030204" pitchFamily="34" charset="0"/>
              </a:rPr>
              <a:t>(social </a:t>
            </a:r>
            <a:r>
              <a:rPr lang="vi-VN" dirty="0">
                <a:latin typeface="Calibri" panose="020F0502020204030204" pitchFamily="34" charset="0"/>
              </a:rPr>
              <a:t>media</a:t>
            </a:r>
            <a:r>
              <a:rPr lang="vi-VN" dirty="0" smtClean="0">
                <a:latin typeface="Calibri" panose="020F0502020204030204" pitchFamily="34" charset="0"/>
              </a:rPr>
              <a:t>)</a:t>
            </a:r>
            <a:endParaRPr lang="ro-RO" dirty="0" smtClean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vi-VN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Aplicarea acordului de implementare a programei PI în licee, stimularea educației, creativității și transferului tehnologic </a:t>
            </a:r>
          </a:p>
          <a:p>
            <a:endParaRPr lang="vi-VN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latin typeface="Calibri" panose="020F0502020204030204" pitchFamily="34" charset="0"/>
              </a:rPr>
              <a:t> </a:t>
            </a:r>
            <a:r>
              <a:rPr lang="ro-RO" dirty="0" smtClean="0">
                <a:latin typeface="Calibri" panose="020F0502020204030204" pitchFamily="34" charset="0"/>
              </a:rPr>
              <a:t>Consolidarea 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ro-RO" dirty="0" smtClean="0">
                <a:latin typeface="Calibri" panose="020F0502020204030204" pitchFamily="34" charset="0"/>
              </a:rPr>
              <a:t>sistemului de </a:t>
            </a:r>
            <a:r>
              <a:rPr lang="vi-VN" dirty="0" smtClean="0">
                <a:latin typeface="Calibri" panose="020F0502020204030204" pitchFamily="34" charset="0"/>
              </a:rPr>
              <a:t>gestiun</a:t>
            </a:r>
            <a:r>
              <a:rPr lang="ro-RO" dirty="0" smtClean="0">
                <a:latin typeface="Calibri" panose="020F0502020204030204" pitchFamily="34" charset="0"/>
              </a:rPr>
              <a:t>e</a:t>
            </a:r>
            <a:r>
              <a:rPr lang="vi-VN" dirty="0" smtClean="0">
                <a:latin typeface="Calibri" panose="020F0502020204030204" pitchFamily="34" charset="0"/>
              </a:rPr>
              <a:t> colectiv</a:t>
            </a:r>
            <a:r>
              <a:rPr lang="ro-RO" dirty="0" smtClean="0">
                <a:latin typeface="Calibri" panose="020F0502020204030204" pitchFamily="34" charset="0"/>
              </a:rPr>
              <a:t>ă a drepturilor de autor și drepturilor conexe</a:t>
            </a:r>
          </a:p>
          <a:p>
            <a:pPr marL="285750" indent="-285750">
              <a:buFontTx/>
              <a:buChar char="-"/>
            </a:pPr>
            <a:endParaRPr lang="vi-VN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Implementarea unui G</a:t>
            </a:r>
            <a:r>
              <a:rPr lang="vi-VN" dirty="0" smtClean="0">
                <a:latin typeface="Calibri" panose="020F0502020204030204" pitchFamily="34" charset="0"/>
              </a:rPr>
              <a:t>enerator </a:t>
            </a:r>
            <a:r>
              <a:rPr lang="vi-VN" dirty="0">
                <a:latin typeface="Calibri" panose="020F0502020204030204" pitchFamily="34" charset="0"/>
              </a:rPr>
              <a:t>de </a:t>
            </a:r>
            <a:r>
              <a:rPr lang="vi-VN" dirty="0" smtClean="0">
                <a:latin typeface="Calibri" panose="020F0502020204030204" pitchFamily="34" charset="0"/>
              </a:rPr>
              <a:t>idei</a:t>
            </a:r>
            <a:r>
              <a:rPr lang="ro-RO" dirty="0" smtClean="0">
                <a:latin typeface="Calibri" panose="020F0502020204030204" pitchFamily="34" charset="0"/>
              </a:rPr>
              <a:t> în cadrul AGEPI</a:t>
            </a:r>
          </a:p>
          <a:p>
            <a:pPr marL="285750" indent="-285750">
              <a:buFontTx/>
              <a:buChar char="-"/>
            </a:pPr>
            <a:endParaRPr lang="vi-VN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vi-VN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A85C8-A874-47A5-997A-2BF4B5441D16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668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8CFB-4502-4DDB-966F-12EFA37967E1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20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Mărci depuse </a:t>
            </a:r>
            <a:r>
              <a:rPr lang="ro-RO" sz="2800" dirty="0" smtClean="0">
                <a:latin typeface="Calibri" panose="020F0502020204030204" pitchFamily="34" charset="0"/>
              </a:rPr>
              <a:t>on-line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3124200"/>
            <a:ext cx="306705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5400" b="1" dirty="0">
                <a:solidFill>
                  <a:srgbClr val="00B050"/>
                </a:solidFill>
                <a:latin typeface="Calibri"/>
                <a:cs typeface="Arial"/>
              </a:rPr>
              <a:t>+ </a:t>
            </a:r>
            <a:r>
              <a:rPr lang="ro-RO" sz="5400" b="1" dirty="0" smtClean="0">
                <a:solidFill>
                  <a:srgbClr val="00B050"/>
                </a:solidFill>
                <a:latin typeface="Calibri"/>
                <a:cs typeface="Arial"/>
              </a:rPr>
              <a:t>524</a:t>
            </a:r>
          </a:p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Calibri"/>
                <a:cs typeface="Arial"/>
              </a:rPr>
              <a:t>cereri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lang="ro-RO" sz="2400" dirty="0" smtClean="0">
                <a:solidFill>
                  <a:srgbClr val="000000"/>
                </a:solidFill>
                <a:latin typeface="Calibri"/>
                <a:cs typeface="Arial"/>
              </a:rPr>
              <a:t>față </a:t>
            </a:r>
            <a:r>
              <a:rPr lang="ro-RO" sz="2400" dirty="0">
                <a:solidFill>
                  <a:srgbClr val="000000"/>
                </a:solidFill>
                <a:latin typeface="Calibri"/>
                <a:cs typeface="Arial"/>
              </a:rPr>
              <a:t>de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Arial"/>
              </a:rPr>
              <a:t>perioada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Arial"/>
              </a:rPr>
              <a:t> precedent</a:t>
            </a:r>
            <a:r>
              <a:rPr lang="ro-RO" sz="2400" dirty="0" smtClean="0">
                <a:solidFill>
                  <a:srgbClr val="000000"/>
                </a:solidFill>
                <a:latin typeface="Calibri"/>
                <a:cs typeface="Arial"/>
              </a:rPr>
              <a:t>ă</a:t>
            </a:r>
            <a:endParaRPr lang="en-US" sz="2400" dirty="0" smtClean="0">
              <a:solidFill>
                <a:srgbClr val="000000"/>
              </a:solidFill>
              <a:latin typeface="Calibri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libri"/>
                <a:cs typeface="Arial"/>
              </a:rPr>
              <a:t>09.2015-08.2016</a:t>
            </a:r>
            <a:endParaRPr lang="en-US" sz="2400" b="1" dirty="0" smtClean="0">
              <a:solidFill>
                <a:srgbClr val="000000"/>
              </a:solidFill>
              <a:latin typeface="Calibri"/>
              <a:cs typeface="Arial"/>
            </a:endParaRPr>
          </a:p>
          <a:p>
            <a:pPr algn="ctr"/>
            <a:endParaRPr lang="en-US" sz="2400" dirty="0" smtClean="0">
              <a:solidFill>
                <a:srgbClr val="000000"/>
              </a:solidFill>
              <a:latin typeface="Calibri"/>
              <a:cs typeface="Arial"/>
            </a:endParaRPr>
          </a:p>
          <a:p>
            <a:pPr algn="ctr"/>
            <a:endParaRPr lang="ru-RU" sz="2400" dirty="0">
              <a:solidFill>
                <a:srgbClr val="000000"/>
              </a:solidFill>
              <a:latin typeface="Calibri"/>
              <a:cs typeface="Arial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56192645"/>
              </p:ext>
            </p:extLst>
          </p:nvPr>
        </p:nvGraphicFramePr>
        <p:xfrm>
          <a:off x="-533400" y="1371600"/>
          <a:ext cx="7543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063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8739-CE45-4856-B13E-CCB50645A63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21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7620000" cy="13716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/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vi-VN" sz="2800" dirty="0" smtClean="0">
                <a:latin typeface="Calibri" panose="020F0502020204030204" pitchFamily="34" charset="0"/>
              </a:rPr>
              <a:t>Cereri </a:t>
            </a:r>
            <a:r>
              <a:rPr lang="vi-VN" sz="2800" dirty="0">
                <a:latin typeface="Calibri" panose="020F0502020204030204" pitchFamily="34" charset="0"/>
              </a:rPr>
              <a:t>de înregistrare a mărcilor şi </a:t>
            </a:r>
            <a:r>
              <a:rPr lang="vi-VN" sz="2800" dirty="0" smtClean="0">
                <a:latin typeface="Calibri" panose="020F0502020204030204" pitchFamily="34" charset="0"/>
              </a:rPr>
              <a:t>DMI</a:t>
            </a:r>
            <a:r>
              <a:rPr lang="ro-RO" sz="2800" dirty="0" smtClean="0">
                <a:latin typeface="Calibri" panose="020F0502020204030204" pitchFamily="34" charset="0"/>
              </a:rPr>
              <a:t/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vi-VN" sz="2800" dirty="0" smtClean="0">
                <a:latin typeface="Calibri" panose="020F0502020204030204" pitchFamily="34" charset="0"/>
              </a:rPr>
              <a:t>depuse </a:t>
            </a:r>
            <a:r>
              <a:rPr lang="vi-VN" sz="2800" dirty="0">
                <a:latin typeface="Calibri" panose="020F0502020204030204" pitchFamily="34" charset="0"/>
              </a:rPr>
              <a:t>de mandatari</a:t>
            </a:r>
            <a:r>
              <a:rPr lang="vi-VN" sz="4000" dirty="0">
                <a:latin typeface="Calibri" panose="020F0502020204030204" pitchFamily="34" charset="0"/>
              </a:rPr>
              <a:t/>
            </a:r>
            <a:br>
              <a:rPr lang="vi-VN" sz="4000" dirty="0">
                <a:latin typeface="Calibri" panose="020F0502020204030204" pitchFamily="34" charset="0"/>
              </a:rPr>
            </a:br>
            <a:endParaRPr lang="ru-RU" sz="40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353107"/>
              </p:ext>
            </p:extLst>
          </p:nvPr>
        </p:nvGraphicFramePr>
        <p:xfrm>
          <a:off x="152400" y="1524000"/>
          <a:ext cx="8763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228600" y="4686300"/>
            <a:ext cx="175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q-AL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09.2014 </a:t>
            </a:r>
            <a:r>
              <a:rPr lang="sq-AL" sz="1600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sq-AL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08.2015</a:t>
            </a:r>
            <a:endParaRPr lang="ru-RU" sz="1600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" y="2590800"/>
            <a:ext cx="179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q-AL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09.2015 -08.2016</a:t>
            </a:r>
            <a:endParaRPr lang="ru-RU" sz="1600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C71F-41C6-47C4-A1C8-576006A9ADBA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22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8600" y="3048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Sistemului de depunere a cererilor </a:t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ro-RO" sz="2800" dirty="0" smtClean="0">
                <a:latin typeface="Calibri" panose="020F0502020204030204" pitchFamily="34" charset="0"/>
              </a:rPr>
              <a:t>on-line / </a:t>
            </a:r>
            <a:r>
              <a:rPr lang="it-IT" sz="2800" dirty="0" smtClean="0">
                <a:latin typeface="Calibri" panose="020F0502020204030204" pitchFamily="34" charset="0"/>
              </a:rPr>
              <a:t>09.2015-0</a:t>
            </a:r>
            <a:r>
              <a:rPr lang="ro-RO" sz="2800" dirty="0" smtClean="0">
                <a:latin typeface="Calibri" panose="020F0502020204030204" pitchFamily="34" charset="0"/>
              </a:rPr>
              <a:t>8</a:t>
            </a:r>
            <a:r>
              <a:rPr lang="it-IT" sz="2800" dirty="0" smtClean="0">
                <a:latin typeface="Calibri" panose="020F0502020204030204" pitchFamily="34" charset="0"/>
              </a:rPr>
              <a:t>.2016 </a:t>
            </a:r>
            <a:endParaRPr lang="ru-RU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071094"/>
              </p:ext>
            </p:extLst>
          </p:nvPr>
        </p:nvGraphicFramePr>
        <p:xfrm>
          <a:off x="-152400" y="13716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53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CD3F-FA9F-47ED-9E47-444997FBC769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23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Cereri depuse din 1993 până în prezent </a:t>
            </a:r>
            <a:br>
              <a:rPr lang="ro-RO" sz="2800" dirty="0" smtClean="0">
                <a:latin typeface="Calibri" panose="020F0502020204030204" pitchFamily="34" charset="0"/>
              </a:rPr>
            </a:br>
            <a:endParaRPr lang="ru-RU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164957"/>
              </p:ext>
            </p:extLst>
          </p:nvPr>
        </p:nvGraphicFramePr>
        <p:xfrm>
          <a:off x="-304800" y="1447800"/>
          <a:ext cx="9296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07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B3B72-C143-4F5F-A467-80C872C934F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24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8600" y="2286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Obiecte de proprietate industrială</a:t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ro-RO" sz="2800" dirty="0" smtClean="0">
                <a:latin typeface="Calibri" panose="020F0502020204030204" pitchFamily="34" charset="0"/>
              </a:rPr>
              <a:t>valabile</a:t>
            </a:r>
            <a:r>
              <a:rPr lang="ru-RU" sz="2800" dirty="0" smtClean="0">
                <a:latin typeface="Calibri" panose="020F0502020204030204" pitchFamily="34" charset="0"/>
              </a:rPr>
              <a:t> </a:t>
            </a:r>
            <a:r>
              <a:rPr lang="ro-RO" sz="2800" dirty="0" smtClean="0">
                <a:latin typeface="Calibri" panose="020F0502020204030204" pitchFamily="34" charset="0"/>
              </a:rPr>
              <a:t>/ 15.08.2016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7964983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67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3B30-E4EC-4CE3-8976-287D8B62164C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7CDE-B6F1-47A0-BC64-0672AD5A79E8}" type="slidenum">
              <a:rPr lang="es-ES" altLang="ru-RU" smtClean="0">
                <a:solidFill>
                  <a:srgbClr val="000000"/>
                </a:solidFill>
              </a:rPr>
              <a:pPr/>
              <a:t>25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195901"/>
              </p:ext>
            </p:extLst>
          </p:nvPr>
        </p:nvGraphicFramePr>
        <p:xfrm>
          <a:off x="152400" y="1524000"/>
          <a:ext cx="6324600" cy="1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656096"/>
              </p:ext>
            </p:extLst>
          </p:nvPr>
        </p:nvGraphicFramePr>
        <p:xfrm>
          <a:off x="152400" y="3505200"/>
          <a:ext cx="6172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" y="1276290"/>
            <a:ext cx="4068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/>
              </a:rPr>
              <a:t>С</a:t>
            </a:r>
            <a:r>
              <a:rPr lang="ro-RO" sz="2000" b="1" dirty="0" err="1">
                <a:solidFill>
                  <a:srgbClr val="000000"/>
                </a:solidFill>
                <a:latin typeface="Arial"/>
              </a:rPr>
              <a:t>ereri</a:t>
            </a:r>
            <a:r>
              <a:rPr lang="ro-RO" sz="2000" b="1" dirty="0">
                <a:solidFill>
                  <a:srgbClr val="000000"/>
                </a:solidFill>
                <a:latin typeface="Arial"/>
              </a:rPr>
              <a:t> de înregistrare a mărcilor</a:t>
            </a:r>
            <a:endParaRPr lang="ru-RU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225969"/>
            <a:ext cx="762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D</a:t>
            </a:r>
            <a:r>
              <a:rPr lang="ro-RO" sz="2000" b="1" dirty="0" err="1">
                <a:solidFill>
                  <a:srgbClr val="000000"/>
                </a:solidFill>
                <a:latin typeface="Arial"/>
              </a:rPr>
              <a:t>esene</a:t>
            </a:r>
            <a:r>
              <a:rPr lang="ro-RO" sz="2000" b="1" dirty="0">
                <a:solidFill>
                  <a:srgbClr val="000000"/>
                </a:solidFill>
                <a:latin typeface="Arial"/>
              </a:rPr>
              <a:t> și modele industriale conţinute în cererile depuse </a:t>
            </a:r>
            <a:endParaRPr lang="ru-RU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6553200" y="1676400"/>
            <a:ext cx="1371600" cy="719667"/>
          </a:xfrm>
          <a:prstGeom prst="upArrowCallout">
            <a:avLst/>
          </a:prstGeom>
          <a:solidFill>
            <a:srgbClr val="7030A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+48,1%</a:t>
            </a:r>
            <a:endParaRPr lang="ru-RU" kern="0" dirty="0" smtClean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9" name="Up Arrow Callout 8"/>
          <p:cNvSpPr/>
          <p:nvPr/>
        </p:nvSpPr>
        <p:spPr>
          <a:xfrm>
            <a:off x="6553200" y="3733800"/>
            <a:ext cx="1371600" cy="688884"/>
          </a:xfrm>
          <a:prstGeom prst="upArrowCallout">
            <a:avLst/>
          </a:prstGeom>
          <a:solidFill>
            <a:srgbClr val="7030A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+1</a:t>
            </a:r>
            <a:r>
              <a:rPr lang="ro-RO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61</a:t>
            </a:r>
            <a:r>
              <a:rPr lang="en-US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,</a:t>
            </a:r>
            <a:r>
              <a:rPr lang="ro-RO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2</a:t>
            </a:r>
            <a:r>
              <a:rPr lang="en-US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%</a:t>
            </a:r>
            <a:endParaRPr lang="ru-RU" kern="0" dirty="0" smtClean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0" name="Up Arrow Callout 9"/>
          <p:cNvSpPr/>
          <p:nvPr/>
        </p:nvSpPr>
        <p:spPr>
          <a:xfrm>
            <a:off x="6553200" y="5029200"/>
            <a:ext cx="1371600" cy="762000"/>
          </a:xfrm>
          <a:prstGeom prst="upArrowCallout">
            <a:avLst/>
          </a:prstGeom>
          <a:solidFill>
            <a:srgbClr val="7030A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+</a:t>
            </a:r>
            <a:r>
              <a:rPr lang="ro-RO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583</a:t>
            </a:r>
            <a:r>
              <a:rPr lang="en-US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,</a:t>
            </a:r>
            <a:r>
              <a:rPr lang="ro-RO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3</a:t>
            </a:r>
            <a:r>
              <a:rPr lang="en-US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</a:rPr>
              <a:t>% </a:t>
            </a:r>
            <a:endParaRPr lang="ru-RU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 bwMode="auto">
          <a:xfrm>
            <a:off x="228600" y="228600"/>
            <a:ext cx="7467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C168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o-RO" sz="2800" kern="0" dirty="0" smtClean="0">
                <a:latin typeface="Calibri" panose="020F0502020204030204" pitchFamily="34" charset="0"/>
              </a:rPr>
              <a:t>Cele mai solicitate clase (</a:t>
            </a:r>
            <a:r>
              <a:rPr lang="ro-RO" sz="2800" kern="0" dirty="0" err="1" smtClean="0">
                <a:latin typeface="Calibri" panose="020F0502020204030204" pitchFamily="34" charset="0"/>
              </a:rPr>
              <a:t>proced</a:t>
            </a:r>
            <a:r>
              <a:rPr lang="ro-RO" sz="2800" kern="0" dirty="0" smtClean="0">
                <a:latin typeface="Calibri" panose="020F0502020204030204" pitchFamily="34" charset="0"/>
              </a:rPr>
              <a:t>. </a:t>
            </a:r>
            <a:r>
              <a:rPr lang="ro-RO" sz="2800" kern="0" dirty="0">
                <a:latin typeface="Calibri" panose="020F0502020204030204" pitchFamily="34" charset="0"/>
              </a:rPr>
              <a:t>n</a:t>
            </a:r>
            <a:r>
              <a:rPr lang="ro-RO" sz="2800" kern="0" dirty="0" smtClean="0">
                <a:latin typeface="Calibri" panose="020F0502020204030204" pitchFamily="34" charset="0"/>
              </a:rPr>
              <a:t>ațională)</a:t>
            </a:r>
            <a:endParaRPr lang="ru-RU" sz="2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20BC-C771-4F63-B7EC-9714D5E4DAB6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2286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Solicitanți străini care au depus cerere de înregistrare a mărcilor</a:t>
            </a:r>
            <a:r>
              <a:rPr lang="en-US" sz="2800" dirty="0" smtClean="0">
                <a:latin typeface="Calibri" panose="020F0502020204030204" pitchFamily="34" charset="0"/>
              </a:rPr>
              <a:t> (</a:t>
            </a:r>
            <a:r>
              <a:rPr lang="ro-RO" sz="2800" dirty="0" err="1" smtClean="0">
                <a:latin typeface="Calibri" panose="020F0502020204030204" pitchFamily="34" charset="0"/>
              </a:rPr>
              <a:t>proced</a:t>
            </a:r>
            <a:r>
              <a:rPr lang="ro-RO" sz="2800" dirty="0" smtClean="0">
                <a:latin typeface="Calibri" panose="020F0502020204030204" pitchFamily="34" charset="0"/>
              </a:rPr>
              <a:t>. naţională</a:t>
            </a:r>
            <a:r>
              <a:rPr lang="en-US" sz="2800" dirty="0" smtClean="0">
                <a:latin typeface="Calibri" panose="020F0502020204030204" pitchFamily="34" charset="0"/>
              </a:rPr>
              <a:t>)</a:t>
            </a:r>
            <a:endParaRPr lang="ru-RU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236464"/>
              </p:ext>
            </p:extLst>
          </p:nvPr>
        </p:nvGraphicFramePr>
        <p:xfrm>
          <a:off x="152400" y="1524000"/>
          <a:ext cx="8077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89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4EAC2-5BC9-4428-B5C8-A55C21CC175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7CDE-B6F1-47A0-BC64-0672AD5A79E8}" type="slidenum">
              <a:rPr lang="es-ES" altLang="ru-RU" smtClean="0">
                <a:solidFill>
                  <a:srgbClr val="000000"/>
                </a:solidFill>
              </a:rPr>
              <a:pPr/>
              <a:t>27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485775" y="381000"/>
            <a:ext cx="7467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C168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ro-RO" sz="2800" kern="0" dirty="0" smtClean="0">
              <a:latin typeface="Calibri" panose="020F0502020204030204" pitchFamily="34" charset="0"/>
            </a:endParaRPr>
          </a:p>
          <a:p>
            <a:r>
              <a:rPr lang="ro-RO" sz="2800" kern="0" dirty="0" smtClean="0">
                <a:latin typeface="Calibri" panose="020F0502020204030204" pitchFamily="34" charset="0"/>
              </a:rPr>
              <a:t>Cereri de reînnoire a mărcilor</a:t>
            </a:r>
          </a:p>
          <a:p>
            <a:r>
              <a:rPr lang="ro-RO" sz="2800" kern="0" dirty="0" smtClean="0">
                <a:latin typeface="Calibri" panose="020F0502020204030204" pitchFamily="34" charset="0"/>
              </a:rPr>
              <a:t>(</a:t>
            </a:r>
            <a:r>
              <a:rPr lang="ro-RO" sz="2800" kern="0" dirty="0" err="1" smtClean="0">
                <a:latin typeface="Calibri" panose="020F0502020204030204" pitchFamily="34" charset="0"/>
              </a:rPr>
              <a:t>trim</a:t>
            </a:r>
            <a:r>
              <a:rPr lang="ro-RO" sz="2800" kern="0" dirty="0" smtClean="0">
                <a:latin typeface="Calibri" panose="020F0502020204030204" pitchFamily="34" charset="0"/>
              </a:rPr>
              <a:t>. II / 2016)</a:t>
            </a:r>
            <a:r>
              <a:rPr lang="vi-VN" sz="2800" kern="0" dirty="0" smtClean="0">
                <a:latin typeface="Calibri" panose="020F0502020204030204" pitchFamily="34" charset="0"/>
              </a:rPr>
              <a:t/>
            </a:r>
            <a:br>
              <a:rPr lang="vi-VN" sz="2800" kern="0" dirty="0" smtClean="0">
                <a:latin typeface="Calibri" panose="020F0502020204030204" pitchFamily="34" charset="0"/>
              </a:rPr>
            </a:br>
            <a:endParaRPr lang="ru-RU" sz="2800" kern="0" dirty="0">
              <a:latin typeface="Calibri" panose="020F0502020204030204" pitchFamily="34" charset="0"/>
            </a:endParaRPr>
          </a:p>
        </p:txBody>
      </p:sp>
      <p:graphicFrame>
        <p:nvGraphicFramePr>
          <p:cNvPr id="1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415651"/>
              </p:ext>
            </p:extLst>
          </p:nvPr>
        </p:nvGraphicFramePr>
        <p:xfrm>
          <a:off x="485775" y="2057400"/>
          <a:ext cx="7210425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78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Structura veniturilor 09.2015 – 07.2016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3023-88E1-45EF-8C31-C9D176542815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28</a:t>
            </a:fld>
            <a:endParaRPr lang="es-ES" altLang="ru-RU">
              <a:solidFill>
                <a:srgbClr val="000000"/>
              </a:solidFill>
            </a:endParaRPr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456237"/>
              </p:ext>
            </p:extLst>
          </p:nvPr>
        </p:nvGraphicFramePr>
        <p:xfrm>
          <a:off x="19050" y="1066800"/>
          <a:ext cx="9144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23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29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Acțiuni de susținere a producătorilor</a:t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ro-RO" sz="2800" dirty="0" smtClean="0">
                <a:latin typeface="Calibri" panose="020F0502020204030204" pitchFamily="34" charset="0"/>
              </a:rPr>
              <a:t> autohtoni și promovare a IG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2105"/>
            <a:ext cx="3866410" cy="2578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4113771" cy="2739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4495800"/>
            <a:ext cx="373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q-AL" sz="1600" dirty="0" smtClean="0">
                <a:latin typeface="Calibri" panose="020F0502020204030204" pitchFamily="34" charset="0"/>
              </a:rPr>
              <a:t>Semnarea </a:t>
            </a:r>
            <a:r>
              <a:rPr lang="sq-AL" sz="1600" dirty="0">
                <a:latin typeface="Calibri" panose="020F0502020204030204" pitchFamily="34" charset="0"/>
              </a:rPr>
              <a:t>Actului de la Geneva al Aranjamentului de la Lisabona privind protecția denumirilor de origine și indicațiilor geografice -  </a:t>
            </a:r>
            <a:r>
              <a:rPr lang="sq-AL" sz="1600" u="sng" dirty="0">
                <a:latin typeface="Calibri" panose="020F0502020204030204" pitchFamily="34" charset="0"/>
              </a:rPr>
              <a:t>11 Aprilie 2016</a:t>
            </a:r>
            <a:endParaRPr lang="ru-RU" sz="1600" u="sng" dirty="0"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D473-D9A5-436C-A050-0A7359D4BC5B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867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Implementarea </a:t>
            </a:r>
            <a:r>
              <a:rPr lang="en-US" sz="2800" dirty="0" smtClean="0">
                <a:latin typeface="Calibri" panose="020F0502020204030204" pitchFamily="34" charset="0"/>
              </a:rPr>
              <a:t>A</a:t>
            </a:r>
            <a:r>
              <a:rPr lang="ro-RO" sz="2800" dirty="0" smtClean="0">
                <a:latin typeface="Calibri" panose="020F0502020204030204" pitchFamily="34" charset="0"/>
              </a:rPr>
              <a:t>cordului </a:t>
            </a:r>
            <a:r>
              <a:rPr lang="en-US" sz="2800" dirty="0" smtClean="0">
                <a:latin typeface="Calibri" panose="020F0502020204030204" pitchFamily="34" charset="0"/>
              </a:rPr>
              <a:t>RM-U</a:t>
            </a:r>
            <a:r>
              <a:rPr lang="ro-RO" sz="2800" dirty="0" smtClean="0">
                <a:latin typeface="Calibri" panose="020F0502020204030204" pitchFamily="34" charset="0"/>
              </a:rPr>
              <a:t>E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ro-RO" sz="2800" dirty="0" smtClean="0">
                <a:latin typeface="Calibri" panose="020F0502020204030204" pitchFamily="34" charset="0"/>
              </a:rPr>
              <a:t/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en-US" sz="2800" dirty="0" err="1" smtClean="0">
                <a:latin typeface="Calibri" panose="020F0502020204030204" pitchFamily="34" charset="0"/>
              </a:rPr>
              <a:t>privind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ro-RO" sz="2800" dirty="0" smtClean="0">
                <a:latin typeface="Calibri" panose="020F0502020204030204" pitchFamily="34" charset="0"/>
              </a:rPr>
              <a:t>validarea brevetelor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europene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852823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66975"/>
            <a:ext cx="3852823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8F1E-EA56-46AA-A240-67167034C288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4892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30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>Seminar național “Protecția IG”, organizat </a:t>
            </a:r>
            <a:br>
              <a:rPr lang="sq-AL" sz="2800" dirty="0" smtClean="0">
                <a:latin typeface="Calibri" panose="020F0502020204030204" pitchFamily="34" charset="0"/>
              </a:rPr>
            </a:br>
            <a:r>
              <a:rPr lang="sq-AL" sz="2800" dirty="0" smtClean="0">
                <a:latin typeface="Calibri" panose="020F0502020204030204" pitchFamily="34" charset="0"/>
              </a:rPr>
              <a:t>în comun cu INAO Franța / 18.03.2016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077043" cy="2719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4000671" cy="2668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8AB90-C871-4427-A795-3BA65F785A7B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217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31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>Seminarul"Rolul </a:t>
            </a:r>
            <a:r>
              <a:rPr lang="sq-AL" sz="2800" dirty="0">
                <a:latin typeface="Calibri" panose="020F0502020204030204" pitchFamily="34" charset="0"/>
              </a:rPr>
              <a:t>semnelor </a:t>
            </a:r>
            <a:r>
              <a:rPr lang="sq-AL" sz="2800" dirty="0" smtClean="0">
                <a:latin typeface="Calibri" panose="020F0502020204030204" pitchFamily="34" charset="0"/>
              </a:rPr>
              <a:t>distinctive </a:t>
            </a:r>
            <a:r>
              <a:rPr lang="sq-AL" sz="2800" dirty="0">
                <a:latin typeface="Calibri" panose="020F0502020204030204" pitchFamily="34" charset="0"/>
              </a:rPr>
              <a:t>în dezvoltarea afacerilor", organizat </a:t>
            </a:r>
            <a:r>
              <a:rPr lang="sq-AL" sz="2800" dirty="0" smtClean="0">
                <a:latin typeface="Calibri" panose="020F0502020204030204" pitchFamily="34" charset="0"/>
              </a:rPr>
              <a:t>în comun </a:t>
            </a:r>
            <a:br>
              <a:rPr lang="sq-AL" sz="2800" dirty="0" smtClean="0">
                <a:latin typeface="Calibri" panose="020F0502020204030204" pitchFamily="34" charset="0"/>
              </a:rPr>
            </a:br>
            <a:r>
              <a:rPr lang="sq-AL" sz="2800" dirty="0" smtClean="0">
                <a:latin typeface="Calibri" panose="020F0502020204030204" pitchFamily="34" charset="0"/>
              </a:rPr>
              <a:t>cu OMPI și CCI a RM / 6-7.06.2016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057400"/>
            <a:ext cx="3998501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2819400"/>
            <a:ext cx="3998615" cy="2667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C2F5-7A26-4C16-A2F7-C9EB854C0839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247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32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vi-VN" sz="2800" dirty="0" smtClean="0">
                <a:latin typeface="Calibri" panose="020F0502020204030204" pitchFamily="34" charset="0"/>
              </a:rPr>
              <a:t>Promovare</a:t>
            </a:r>
            <a:r>
              <a:rPr lang="ro-RO" sz="2800" dirty="0" smtClean="0">
                <a:latin typeface="Calibri" panose="020F0502020204030204" pitchFamily="34" charset="0"/>
              </a:rPr>
              <a:t>a</a:t>
            </a:r>
            <a:r>
              <a:rPr lang="vi-VN" sz="2800" dirty="0" smtClean="0">
                <a:latin typeface="Calibri" panose="020F0502020204030204" pitchFamily="34" charset="0"/>
              </a:rPr>
              <a:t>  </a:t>
            </a:r>
            <a:r>
              <a:rPr lang="vi-VN" sz="2800" dirty="0">
                <a:latin typeface="Calibri" panose="020F0502020204030204" pitchFamily="34" charset="0"/>
              </a:rPr>
              <a:t>produselor  autohtone </a:t>
            </a:r>
            <a:r>
              <a:rPr lang="ro-RO" sz="2800" dirty="0" smtClean="0">
                <a:latin typeface="Calibri" panose="020F0502020204030204" pitchFamily="34" charset="0"/>
              </a:rPr>
              <a:t/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vi-VN" sz="2800" dirty="0" smtClean="0">
                <a:latin typeface="Calibri" panose="020F0502020204030204" pitchFamily="34" charset="0"/>
              </a:rPr>
              <a:t>cu </a:t>
            </a:r>
            <a:r>
              <a:rPr lang="ro-RO" sz="2800" dirty="0" smtClean="0">
                <a:latin typeface="Calibri" panose="020F0502020204030204" pitchFamily="34" charset="0"/>
              </a:rPr>
              <a:t>I</a:t>
            </a:r>
            <a:r>
              <a:rPr lang="vi-VN" sz="2800" dirty="0" smtClean="0">
                <a:latin typeface="Calibri" panose="020F0502020204030204" pitchFamily="34" charset="0"/>
              </a:rPr>
              <a:t>ndicații </a:t>
            </a:r>
            <a:r>
              <a:rPr lang="vi-VN" sz="2800" dirty="0">
                <a:latin typeface="Calibri" panose="020F0502020204030204" pitchFamily="34" charset="0"/>
              </a:rPr>
              <a:t>Geografice în cadrul Zilei Europei 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961599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41702"/>
            <a:ext cx="4038600" cy="268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34F2-808F-41CB-B379-B607088DE8E1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789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D99D-32F5-4EA6-B90E-73AF2D76EBC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33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Produse cu IG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ctemciuc\Desktop\DSC_8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599"/>
            <a:ext cx="4002108" cy="266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temciuc\Desktop\DSC_8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920"/>
            <a:ext cx="4114800" cy="274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CDAD-A068-44E3-8B3E-03EE1BB6F0F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34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Produse cu IG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C:\Users\ctemciuc\Desktop\DSC_8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43062"/>
            <a:ext cx="4053673" cy="270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temciuc\Desktop\DSC_8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41679"/>
            <a:ext cx="3812861" cy="2539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35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6096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Conferința de Nivel Înalt privind PI de la </a:t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ro-RO" sz="2800" dirty="0" smtClean="0">
                <a:latin typeface="Calibri" panose="020F0502020204030204" pitchFamily="34" charset="0"/>
              </a:rPr>
              <a:t>Beijing, China / 21-22.07.2016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286000"/>
            <a:ext cx="3939827" cy="2409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3950244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146-CAB2-446B-AE90-42FC648D36C7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0798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36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1 septembrie 2016 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876800"/>
            <a:ext cx="327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q-AL" sz="1600" dirty="0"/>
              <a:t>Evenimentul oficial dedicat 25 ani de la proclamarea independenței </a:t>
            </a:r>
            <a:r>
              <a:rPr lang="sq-AL" sz="1600" dirty="0" smtClean="0"/>
              <a:t>RM și aderarea la OMPI,  organizat </a:t>
            </a:r>
            <a:r>
              <a:rPr lang="sq-AL" sz="1600" dirty="0"/>
              <a:t>la </a:t>
            </a:r>
            <a:r>
              <a:rPr lang="sq-AL" sz="1600" dirty="0" smtClean="0"/>
              <a:t>Geneva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36887"/>
            <a:ext cx="2355679" cy="3670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1676401"/>
            <a:ext cx="4648200" cy="2614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250F-21EC-4DC2-BAD4-88D23BB737B6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342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37</a:t>
            </a:fld>
            <a:endParaRPr lang="es-ES" altLang="ru-RU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884259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14954"/>
            <a:ext cx="3888142" cy="2593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4724400"/>
            <a:ext cx="351155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323850" y="49646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mtClean="0"/>
              <a:t>15.12.2015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BCE89-4DD1-4CD1-B037-AE98ECC6BFF8}" type="datetime1">
              <a:rPr lang="ro-RO" altLang="ru-RU" smtClean="0"/>
              <a:t>08.09.2016</a:t>
            </a:fld>
            <a:endParaRPr lang="es-ES" alt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Reuniunea subcomitetului RM-UE pentru IG</a:t>
            </a:r>
            <a:endParaRPr lang="ru-RU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/>
            </a:r>
            <a:br>
              <a:rPr lang="sq-AL" sz="2800" dirty="0" smtClean="0">
                <a:latin typeface="Calibri" panose="020F0502020204030204" pitchFamily="34" charset="0"/>
              </a:rPr>
            </a:br>
            <a:r>
              <a:rPr lang="sq-AL" sz="2800" dirty="0" smtClean="0">
                <a:latin typeface="Calibri" panose="020F0502020204030204" pitchFamily="34" charset="0"/>
              </a:rPr>
              <a:t>Misiunea </a:t>
            </a:r>
            <a:r>
              <a:rPr lang="sq-AL" sz="2800" dirty="0">
                <a:latin typeface="Calibri" panose="020F0502020204030204" pitchFamily="34" charset="0"/>
              </a:rPr>
              <a:t>de lucru a experților </a:t>
            </a:r>
            <a:r>
              <a:rPr lang="sq-AL" sz="2800" dirty="0" smtClean="0">
                <a:latin typeface="Calibri" panose="020F0502020204030204" pitchFamily="34" charset="0"/>
              </a:rPr>
              <a:t>OMPI</a:t>
            </a:r>
            <a:br>
              <a:rPr lang="sq-AL" sz="2800" dirty="0" smtClean="0">
                <a:latin typeface="Calibri" panose="020F0502020204030204" pitchFamily="34" charset="0"/>
              </a:rPr>
            </a:br>
            <a:r>
              <a:rPr lang="sq-AL" sz="2800" dirty="0" smtClean="0">
                <a:latin typeface="Calibri" panose="020F0502020204030204" pitchFamily="34" charset="0"/>
              </a:rPr>
              <a:t> în domeniul dreptului de autor </a:t>
            </a:r>
            <a:r>
              <a:rPr lang="sq-AL" sz="2800" dirty="0">
                <a:latin typeface="Calibri" panose="020F0502020204030204" pitchFamily="34" charset="0"/>
              </a:rPr>
              <a:t/>
            </a:r>
            <a:br>
              <a:rPr lang="sq-AL" sz="2800" dirty="0">
                <a:latin typeface="Calibri" panose="020F0502020204030204" pitchFamily="34" charset="0"/>
              </a:rPr>
            </a:b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38</a:t>
            </a:fld>
            <a:endParaRPr lang="es-ES" altLang="ru-RU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24000"/>
            <a:ext cx="4140200" cy="327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2424049"/>
            <a:ext cx="4230687" cy="290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43001" y="5131808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</a:t>
            </a:r>
            <a:r>
              <a:rPr lang="ro-RO" dirty="0" smtClean="0">
                <a:latin typeface="Calibri" panose="020F0502020204030204" pitchFamily="34" charset="0"/>
              </a:rPr>
              <a:t>Perioada: </a:t>
            </a:r>
            <a:r>
              <a:rPr lang="ru-RU" dirty="0" smtClean="0">
                <a:latin typeface="Calibri" panose="020F0502020204030204" pitchFamily="34" charset="0"/>
              </a:rPr>
              <a:t>7-8.06.2016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37C3-68F3-4712-AF7D-0B196841356C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750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/>
            </a:r>
            <a:br>
              <a:rPr lang="sq-AL" sz="2800" dirty="0" smtClean="0">
                <a:latin typeface="Calibri" panose="020F0502020204030204" pitchFamily="34" charset="0"/>
              </a:rPr>
            </a:br>
            <a:r>
              <a:rPr lang="sq-AL" sz="2800" dirty="0" smtClean="0">
                <a:latin typeface="Calibri" panose="020F0502020204030204" pitchFamily="34" charset="0"/>
              </a:rPr>
              <a:t>Seminar privind </a:t>
            </a:r>
            <a:r>
              <a:rPr lang="ro-RO" sz="2800" dirty="0">
                <a:latin typeface="Calibri" panose="020F0502020204030204" pitchFamily="34" charset="0"/>
              </a:rPr>
              <a:t>g</a:t>
            </a:r>
            <a:r>
              <a:rPr lang="vi-VN" sz="2800" dirty="0" smtClean="0">
                <a:latin typeface="Calibri" panose="020F0502020204030204" pitchFamily="34" charset="0"/>
              </a:rPr>
              <a:t>estiunea </a:t>
            </a:r>
            <a:r>
              <a:rPr lang="vi-VN" sz="2800" dirty="0">
                <a:latin typeface="Calibri" panose="020F0502020204030204" pitchFamily="34" charset="0"/>
              </a:rPr>
              <a:t>colectivă a </a:t>
            </a:r>
            <a:r>
              <a:rPr lang="ro-RO" sz="2800" dirty="0" smtClean="0">
                <a:latin typeface="Calibri" panose="020F0502020204030204" pitchFamily="34" charset="0"/>
              </a:rPr>
              <a:t/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ro-RO" sz="2800" dirty="0" smtClean="0">
                <a:latin typeface="Calibri" panose="020F0502020204030204" pitchFamily="34" charset="0"/>
              </a:rPr>
              <a:t>d</a:t>
            </a:r>
            <a:r>
              <a:rPr lang="vi-VN" sz="2800" dirty="0" smtClean="0">
                <a:latin typeface="Calibri" panose="020F0502020204030204" pitchFamily="34" charset="0"/>
              </a:rPr>
              <a:t>repturilor </a:t>
            </a:r>
            <a:r>
              <a:rPr lang="vi-VN" sz="2800" dirty="0">
                <a:latin typeface="Calibri" panose="020F0502020204030204" pitchFamily="34" charset="0"/>
              </a:rPr>
              <a:t>artiştilor </a:t>
            </a:r>
            <a:r>
              <a:rPr lang="vi-VN" sz="2800" dirty="0" smtClean="0">
                <a:latin typeface="Calibri" panose="020F0502020204030204" pitchFamily="34" charset="0"/>
              </a:rPr>
              <a:t>interpreţi </a:t>
            </a:r>
            <a:r>
              <a:rPr lang="vi-VN" sz="2800" dirty="0">
                <a:latin typeface="Calibri" panose="020F0502020204030204" pitchFamily="34" charset="0"/>
              </a:rPr>
              <a:t>în </a:t>
            </a:r>
            <a:r>
              <a:rPr lang="vi-VN" sz="2800" dirty="0" smtClean="0">
                <a:latin typeface="Calibri" panose="020F0502020204030204" pitchFamily="34" charset="0"/>
              </a:rPr>
              <a:t>U</a:t>
            </a:r>
            <a:r>
              <a:rPr lang="ro-RO" sz="2800" dirty="0" smtClean="0">
                <a:latin typeface="Calibri" panose="020F0502020204030204" pitchFamily="34" charset="0"/>
              </a:rPr>
              <a:t>E și RM</a:t>
            </a:r>
            <a:r>
              <a:rPr lang="sq-AL" sz="2800" dirty="0" smtClean="0">
                <a:latin typeface="Calibri" panose="020F0502020204030204" pitchFamily="34" charset="0"/>
              </a:rPr>
              <a:t> </a:t>
            </a:r>
            <a:r>
              <a:rPr lang="sq-AL" sz="2800" dirty="0">
                <a:latin typeface="Calibri" panose="020F0502020204030204" pitchFamily="34" charset="0"/>
              </a:rPr>
              <a:t/>
            </a:r>
            <a:br>
              <a:rPr lang="sq-AL" sz="2800" dirty="0">
                <a:latin typeface="Calibri" panose="020F0502020204030204" pitchFamily="34" charset="0"/>
              </a:rPr>
            </a:b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39</a:t>
            </a:fld>
            <a:endParaRPr lang="es-ES" altLang="ru-RU">
              <a:solidFill>
                <a:srgbClr val="000000"/>
              </a:solidFill>
            </a:endParaRPr>
          </a:p>
        </p:txBody>
      </p:sp>
      <p:pic>
        <p:nvPicPr>
          <p:cNvPr id="8" name="Picture 2" descr="http://agepi.gov.md/sites/default/files/newsgallery/2016/06/IMG_7079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57350"/>
            <a:ext cx="3917156" cy="2708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gepi.gov.md/sites/default/files/newsgallery/2016/06/IMG_7183_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46044"/>
            <a:ext cx="3657600" cy="2870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43001" y="5131808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</a:t>
            </a:r>
            <a:r>
              <a:rPr lang="ro-RO" dirty="0" smtClean="0">
                <a:latin typeface="Calibri" panose="020F0502020204030204" pitchFamily="34" charset="0"/>
              </a:rPr>
              <a:t>Perioada: 14.06.2016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E114-8AD0-40C5-A15E-4BFB0FBE6FF5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740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4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en-US" sz="2800" dirty="0" err="1" smtClean="0">
                <a:latin typeface="Calibri" panose="020F0502020204030204" pitchFamily="34" charset="0"/>
              </a:rPr>
              <a:t>Sem</a:t>
            </a:r>
            <a:r>
              <a:rPr lang="ro-RO" sz="2800" dirty="0" smtClean="0">
                <a:latin typeface="Calibri" panose="020F0502020204030204" pitchFamily="34" charset="0"/>
              </a:rPr>
              <a:t>n</a:t>
            </a:r>
            <a:r>
              <a:rPr lang="en-US" sz="2800" dirty="0" smtClean="0">
                <a:latin typeface="Calibri" panose="020F0502020204030204" pitchFamily="34" charset="0"/>
              </a:rPr>
              <a:t>area </a:t>
            </a:r>
            <a:r>
              <a:rPr lang="en-US" sz="2800" dirty="0" err="1" smtClean="0">
                <a:latin typeface="Calibri" panose="020F0502020204030204" pitchFamily="34" charset="0"/>
              </a:rPr>
              <a:t>Planului</a:t>
            </a:r>
            <a:r>
              <a:rPr lang="en-US" sz="2800" dirty="0" smtClean="0">
                <a:latin typeface="Calibri" panose="020F0502020204030204" pitchFamily="34" charset="0"/>
              </a:rPr>
              <a:t>  de ac</a:t>
            </a:r>
            <a:r>
              <a:rPr lang="ro-RO" sz="2800" dirty="0" smtClean="0">
                <a:latin typeface="Calibri" panose="020F0502020204030204" pitchFamily="34" charset="0"/>
              </a:rPr>
              <a:t>ț</a:t>
            </a:r>
            <a:r>
              <a:rPr lang="en-US" sz="2800" dirty="0" err="1" smtClean="0">
                <a:latin typeface="Calibri" panose="020F0502020204030204" pitchFamily="34" charset="0"/>
              </a:rPr>
              <a:t>iuni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ro-RO" sz="2800" dirty="0" smtClean="0">
                <a:latin typeface="Calibri" panose="020F0502020204030204" pitchFamily="34" charset="0"/>
              </a:rPr>
              <a:t>comune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ro-RO" sz="2800" dirty="0" smtClean="0">
                <a:latin typeface="Calibri" panose="020F0502020204030204" pitchFamily="34" charset="0"/>
              </a:rPr>
              <a:t/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en-US" sz="2800" dirty="0" smtClean="0">
                <a:latin typeface="Calibri" panose="020F0502020204030204" pitchFamily="34" charset="0"/>
              </a:rPr>
              <a:t>AGEPI</a:t>
            </a:r>
            <a:r>
              <a:rPr lang="ro-RO" sz="2800" dirty="0" smtClean="0">
                <a:latin typeface="Calibri" panose="020F0502020204030204" pitchFamily="34" charset="0"/>
              </a:rPr>
              <a:t>-</a:t>
            </a:r>
            <a:r>
              <a:rPr lang="en-US" sz="2800" dirty="0" smtClean="0">
                <a:latin typeface="Calibri" panose="020F0502020204030204" pitchFamily="34" charset="0"/>
              </a:rPr>
              <a:t>OEB</a:t>
            </a:r>
            <a:r>
              <a:rPr lang="ro-RO" sz="2800" dirty="0" smtClean="0">
                <a:latin typeface="Calibri" panose="020F0502020204030204" pitchFamily="34" charset="0"/>
              </a:rPr>
              <a:t> 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http://agepi.gov.md/sites/default/files/newsgallery/2016/07/_MG_4853-Bearbeitet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981200"/>
            <a:ext cx="3825875" cy="25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agepi.gov.md/sites/default/files/newsgallery/2016/07/_MG_4861-Bearbeitet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3998296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4724400"/>
            <a:ext cx="351155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endParaRPr lang="ru-RU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06BC-4606-4536-BD6D-42282F4318EE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463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40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Modificări legislative adoptate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447800"/>
            <a:ext cx="77724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</a:rPr>
              <a:t>Legea nr.101 din 26.05.2016 pentru modificarea unor acte legislative </a:t>
            </a:r>
            <a:r>
              <a:rPr lang="vi-VN" sz="2000" dirty="0">
                <a:latin typeface="Calibri" panose="020F0502020204030204" pitchFamily="34" charset="0"/>
              </a:rPr>
              <a:t>în scopul aducerii actelor normative în vigoare în concordanță cu prevederile Legii nr.114 din 03.07.2014 cu privire la Agenţia de Stat pentru Proprietatea </a:t>
            </a:r>
            <a:r>
              <a:rPr lang="vi-VN" sz="2000" dirty="0" smtClean="0">
                <a:latin typeface="Calibri" panose="020F0502020204030204" pitchFamily="34" charset="0"/>
              </a:rPr>
              <a:t>Intelectuală</a:t>
            </a:r>
            <a:endParaRPr lang="ro-RO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q-AL" sz="2000" dirty="0">
                <a:latin typeface="Calibri" panose="020F0502020204030204" pitchFamily="34" charset="0"/>
              </a:rPr>
              <a:t>Legea pentru modificarea şi completarea Legii nr.139 din 02.07.2010 privind dreptul de autor şi drepturile </a:t>
            </a:r>
            <a:r>
              <a:rPr lang="sq-AL" sz="2000" dirty="0" smtClean="0">
                <a:latin typeface="Calibri" panose="020F0502020204030204" pitchFamily="34" charset="0"/>
              </a:rPr>
              <a:t>conexe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q-AL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q-AL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>
                <a:latin typeface="Calibri" panose="020F0502020204030204" pitchFamily="34" charset="0"/>
              </a:rPr>
              <a:t>Legea nr.97 din 13.05.2016 pentru modificarea şi completarea Legii nr.66-XVI din 27.03.2008 privind protecţia indicaţiilor geografice, denumirilor de origine şi specialităţilor tradiţionale </a:t>
            </a:r>
            <a:r>
              <a:rPr lang="vi-VN" sz="2000" dirty="0" smtClean="0">
                <a:latin typeface="Calibri" panose="020F0502020204030204" pitchFamily="34" charset="0"/>
              </a:rPr>
              <a:t>garantate</a:t>
            </a:r>
            <a:endParaRPr lang="ro-RO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 smtClean="0"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404E-1A5D-4D04-AE2A-1616871F3022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374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41</a:t>
            </a:fld>
            <a:endParaRPr lang="es-ES" altLang="ru-RU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Modificări legislative adoptate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447800"/>
            <a:ext cx="77724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dirty="0" smtClean="0">
                <a:latin typeface="Calibri" panose="020F0502020204030204" pitchFamily="34" charset="0"/>
              </a:rPr>
              <a:t>Hotăr</a:t>
            </a:r>
            <a:r>
              <a:rPr lang="ro-RO" sz="2000" dirty="0" smtClean="0">
                <a:latin typeface="Calibri" panose="020F0502020204030204" pitchFamily="34" charset="0"/>
              </a:rPr>
              <a:t>â</a:t>
            </a:r>
            <a:r>
              <a:rPr lang="vi-VN" sz="2000" dirty="0" smtClean="0">
                <a:latin typeface="Calibri" panose="020F0502020204030204" pitchFamily="34" charset="0"/>
              </a:rPr>
              <a:t>rea </a:t>
            </a:r>
            <a:r>
              <a:rPr lang="vi-VN" sz="2000" dirty="0">
                <a:latin typeface="Calibri" panose="020F0502020204030204" pitchFamily="34" charset="0"/>
              </a:rPr>
              <a:t>Guvernului nr.805 din 28.06.2016 pentru aprobarea Regulamentului </a:t>
            </a:r>
            <a:r>
              <a:rPr lang="vi-VN" sz="2000" b="1" dirty="0">
                <a:latin typeface="Calibri" panose="020F0502020204030204" pitchFamily="34" charset="0"/>
              </a:rPr>
              <a:t>cu privire la procedura de susţinere a brevetării în străinătate a invențiilor </a:t>
            </a:r>
            <a:r>
              <a:rPr lang="vi-VN" sz="2000" dirty="0">
                <a:latin typeface="Calibri" panose="020F0502020204030204" pitchFamily="34" charset="0"/>
              </a:rPr>
              <a:t>și a soiurilor de plante create în Republica </a:t>
            </a:r>
            <a:r>
              <a:rPr lang="vi-VN" sz="2000" dirty="0" smtClean="0">
                <a:latin typeface="Calibri" panose="020F0502020204030204" pitchFamily="34" charset="0"/>
              </a:rPr>
              <a:t>Moldova</a:t>
            </a:r>
            <a:endParaRPr lang="ro-RO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0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0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000" dirty="0" smtClean="0">
                <a:latin typeface="Calibri" panose="020F0502020204030204" pitchFamily="34" charset="0"/>
              </a:rPr>
              <a:t>Hotărârea </a:t>
            </a:r>
            <a:r>
              <a:rPr lang="vi-VN" sz="2000" dirty="0">
                <a:latin typeface="Calibri" panose="020F0502020204030204" pitchFamily="34" charset="0"/>
              </a:rPr>
              <a:t>Guvernului cu privire la modificarea Hotărârii Guvernului nr.774 din 13.08.1997 </a:t>
            </a:r>
            <a:r>
              <a:rPr lang="vi-VN" sz="2000" b="1" dirty="0">
                <a:latin typeface="Calibri" panose="020F0502020204030204" pitchFamily="34" charset="0"/>
              </a:rPr>
              <a:t>cu privire la taxele pentru servicii cu semnificaţie juridică </a:t>
            </a:r>
            <a:r>
              <a:rPr lang="vi-VN" sz="2000" dirty="0">
                <a:latin typeface="Calibri" panose="020F0502020204030204" pitchFamily="34" charset="0"/>
              </a:rPr>
              <a:t>în domeniul protecţiei obiectelor proprietăţii intelectuale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526DB-C3A7-4F9B-B7E4-E6D63DD119F4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0373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Transparența.</a:t>
            </a:r>
            <a:r>
              <a:rPr lang="en-US" sz="2800" dirty="0" err="1" smtClean="0">
                <a:latin typeface="Calibri" panose="020F0502020204030204" pitchFamily="34" charset="0"/>
              </a:rPr>
              <a:t>Decizii</a:t>
            </a:r>
            <a:r>
              <a:rPr lang="en-US" sz="2800" dirty="0" smtClean="0">
                <a:latin typeface="Calibri" panose="020F0502020204030204" pitchFamily="34" charset="0"/>
              </a:rPr>
              <a:t> AGEPI </a:t>
            </a:r>
            <a:r>
              <a:rPr lang="ro-RO" sz="2800" dirty="0" smtClean="0">
                <a:latin typeface="Calibri" panose="020F0502020204030204" pitchFamily="34" charset="0"/>
              </a:rPr>
              <a:t>publicate on-line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42</a:t>
            </a:fld>
            <a:endParaRPr lang="es-ES" altLang="ru-RU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21609" r="31601" b="32194"/>
          <a:stretch/>
        </p:blipFill>
        <p:spPr bwMode="auto">
          <a:xfrm>
            <a:off x="533400" y="1905000"/>
            <a:ext cx="7315200" cy="3816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57200" y="2743200"/>
            <a:ext cx="1066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48977-91FC-41CB-9F77-FC77D24D03EA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280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43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Agenția de Stat pentru </a:t>
            </a:r>
            <a:r>
              <a:rPr lang="ro-RO" sz="2800" dirty="0">
                <a:latin typeface="Calibri" panose="020F0502020204030204" pitchFamily="34" charset="0"/>
              </a:rPr>
              <a:t>P</a:t>
            </a:r>
            <a:r>
              <a:rPr lang="ro-RO" sz="2800" dirty="0" smtClean="0">
                <a:latin typeface="Calibri" panose="020F0502020204030204" pitchFamily="34" charset="0"/>
              </a:rPr>
              <a:t>roprietatea </a:t>
            </a:r>
            <a:br>
              <a:rPr lang="ro-RO" sz="2800" dirty="0" smtClean="0">
                <a:latin typeface="Calibri" panose="020F0502020204030204" pitchFamily="34" charset="0"/>
              </a:rPr>
            </a:br>
            <a:r>
              <a:rPr lang="ro-RO" sz="2800" dirty="0" smtClean="0">
                <a:latin typeface="Calibri" panose="020F0502020204030204" pitchFamily="34" charset="0"/>
              </a:rPr>
              <a:t>Intelectuală - 24 de ani</a:t>
            </a:r>
            <a:endParaRPr lang="ru-RU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60297403"/>
              </p:ext>
            </p:extLst>
          </p:nvPr>
        </p:nvGraphicFramePr>
        <p:xfrm>
          <a:off x="-990600" y="1600200"/>
          <a:ext cx="7543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/>
          <p:cNvSpPr/>
          <p:nvPr/>
        </p:nvSpPr>
        <p:spPr>
          <a:xfrm>
            <a:off x="5791200" y="3352800"/>
            <a:ext cx="2971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000" b="1" dirty="0" smtClean="0">
                <a:latin typeface="Calibri"/>
                <a:cs typeface="+mn-cs"/>
              </a:rPr>
              <a:t>Agenția de Stat pentru Proprietatea Intelectuală (AGEPI)</a:t>
            </a:r>
            <a:endParaRPr lang="en-US" sz="2000" b="1" dirty="0" smtClean="0">
              <a:latin typeface="Calibri"/>
              <a:cs typeface="+mn-cs"/>
            </a:endParaRPr>
          </a:p>
          <a:p>
            <a:pPr algn="ctr"/>
            <a:r>
              <a:rPr lang="en-US" sz="2000" b="1" dirty="0" smtClean="0">
                <a:latin typeface="Calibri"/>
                <a:cs typeface="+mn-cs"/>
              </a:rPr>
              <a:t>08.09.2004</a:t>
            </a:r>
            <a:endParaRPr lang="ro-RO" sz="2000" b="1" dirty="0" smtClean="0">
              <a:latin typeface="Calibri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029200" y="3733800"/>
            <a:ext cx="38100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CF2F1-B270-4BD5-BB3E-D74E9E283C55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093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lvl="0"/>
            <a:r>
              <a:rPr lang="ro-RO" sz="2400" kern="1200" dirty="0" smtClean="0">
                <a:latin typeface="Calibri" panose="020F0502020204030204" pitchFamily="34" charset="0"/>
                <a:ea typeface="+mn-ea"/>
                <a:cs typeface="Arial" charset="0"/>
              </a:rPr>
              <a:t/>
            </a:r>
            <a:br>
              <a:rPr lang="ro-RO" sz="2400" kern="1200" dirty="0" smtClean="0">
                <a:latin typeface="Calibri" panose="020F0502020204030204" pitchFamily="34" charset="0"/>
                <a:ea typeface="+mn-ea"/>
                <a:cs typeface="Arial" charset="0"/>
              </a:rPr>
            </a:br>
            <a:r>
              <a:rPr lang="ro-RO" sz="2400" kern="1200" dirty="0" smtClean="0">
                <a:latin typeface="Calibri" panose="020F0502020204030204" pitchFamily="34" charset="0"/>
                <a:ea typeface="+mn-ea"/>
                <a:cs typeface="Arial" charset="0"/>
              </a:rPr>
              <a:t>      </a:t>
            </a:r>
            <a:r>
              <a:rPr lang="ro-RO" sz="2800" kern="1200" dirty="0" smtClean="0">
                <a:latin typeface="Calibri" panose="020F0502020204030204" pitchFamily="34" charset="0"/>
                <a:ea typeface="+mn-ea"/>
                <a:cs typeface="Arial" charset="0"/>
              </a:rPr>
              <a:t>Priorități </a:t>
            </a:r>
            <a:r>
              <a:rPr lang="en-US" sz="2800" kern="1200" dirty="0">
                <a:latin typeface="Calibri" panose="020F0502020204030204" pitchFamily="34" charset="0"/>
                <a:ea typeface="+mn-ea"/>
                <a:cs typeface="Arial" charset="0"/>
              </a:rPr>
              <a:t/>
            </a:r>
            <a:br>
              <a:rPr lang="en-US" sz="2800" kern="1200" dirty="0">
                <a:latin typeface="Calibri" panose="020F0502020204030204" pitchFamily="34" charset="0"/>
                <a:ea typeface="+mn-ea"/>
                <a:cs typeface="Arial" charset="0"/>
              </a:rPr>
            </a:b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>
                <a:solidFill>
                  <a:srgbClr val="000000"/>
                </a:solidFill>
              </a:rPr>
              <a:pPr/>
              <a:t>44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8675" y="1219200"/>
            <a:ext cx="64770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Reducerea </a:t>
            </a:r>
            <a:r>
              <a:rPr lang="ro-RO" dirty="0">
                <a:latin typeface="Calibri" panose="020F0502020204030204" pitchFamily="34" charset="0"/>
              </a:rPr>
              <a:t>termenului de examinare a cererilor de </a:t>
            </a:r>
            <a:r>
              <a:rPr lang="ro-RO" dirty="0" smtClean="0">
                <a:latin typeface="Calibri" panose="020F0502020204030204" pitchFamily="34" charset="0"/>
              </a:rPr>
              <a:t>înregistrare a mărcii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Promovarea în continuare a indicațiilor geografice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Consolidarea sistemului </a:t>
            </a:r>
            <a:r>
              <a:rPr lang="en-US" dirty="0" smtClean="0">
                <a:latin typeface="Calibri" panose="020F0502020204030204" pitchFamily="34" charset="0"/>
              </a:rPr>
              <a:t> de  </a:t>
            </a:r>
            <a:r>
              <a:rPr lang="en-US" dirty="0" err="1" smtClean="0">
                <a:latin typeface="Calibri" panose="020F0502020204030204" pitchFamily="34" charset="0"/>
              </a:rPr>
              <a:t>gestiune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colectiv</a:t>
            </a:r>
            <a:r>
              <a:rPr lang="ro-RO" dirty="0" smtClean="0">
                <a:latin typeface="Calibri" panose="020F0502020204030204" pitchFamily="34" charset="0"/>
              </a:rPr>
              <a:t>ă a dreptului de autor și drepturilor conexe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dirty="0" smtClean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latin typeface="Calibri" panose="020F0502020204030204" pitchFamily="34" charset="0"/>
              </a:rPr>
              <a:t>Continuare implementării standardului de organizare și curățenie  în cadrul AGEPI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dirty="0" smtClean="0"/>
          </a:p>
          <a:p>
            <a:pPr>
              <a:lnSpc>
                <a:spcPct val="150000"/>
              </a:lnSpc>
            </a:pPr>
            <a:endParaRPr lang="ro-RO" dirty="0" smtClean="0"/>
          </a:p>
          <a:p>
            <a:pPr>
              <a:lnSpc>
                <a:spcPct val="150000"/>
              </a:lnSpc>
            </a:pPr>
            <a:endParaRPr lang="ro-RO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17B8-87D5-488C-8538-ED94165F5B87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4389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5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EIS ”</a:t>
            </a:r>
            <a:r>
              <a:rPr lang="ro-RO" sz="2800" dirty="0" err="1" smtClean="0">
                <a:latin typeface="Calibri" panose="020F0502020204030204" pitchFamily="34" charset="0"/>
              </a:rPr>
              <a:t>Infoinvent</a:t>
            </a:r>
            <a:r>
              <a:rPr lang="ro-RO" sz="2800" dirty="0" smtClean="0">
                <a:latin typeface="Calibri" panose="020F0502020204030204" pitchFamily="34" charset="0"/>
              </a:rPr>
              <a:t>”/ 24-28.11.2015</a:t>
            </a: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816350" cy="284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\\archiveserver\Photos AGEPI\foto 2015\Infoinvent 2015\poze pentru Infoinvent.md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1"/>
            <a:ext cx="40005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4724400"/>
            <a:ext cx="351155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  <a:latin typeface="Calibri" panose="020F0502020204030204" pitchFamily="34" charset="0"/>
              </a:rPr>
              <a:t>Costuri: </a:t>
            </a:r>
          </a:p>
          <a:p>
            <a:pPr algn="ctr"/>
            <a:r>
              <a:rPr lang="ro-RO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2015- 577509  lei</a:t>
            </a:r>
          </a:p>
          <a:p>
            <a:pPr algn="ctr"/>
            <a:r>
              <a:rPr lang="ro-RO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2013- 431983  lei</a:t>
            </a:r>
          </a:p>
          <a:p>
            <a:pPr algn="ctr"/>
            <a:endParaRPr lang="ru-RU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3DD7-99C8-47FE-A23B-72F406BBE5A4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837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6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609600"/>
            <a:ext cx="7467600" cy="1143000"/>
          </a:xfrm>
        </p:spPr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Reflectarea AGEPI în mass-media</a:t>
            </a:r>
            <a:r>
              <a:rPr lang="ro-RO" sz="2800" dirty="0">
                <a:latin typeface="Calibri" panose="020F0502020204030204" pitchFamily="34" charset="0"/>
              </a:rPr>
              <a:t/>
            </a:r>
            <a:br>
              <a:rPr lang="ro-RO" sz="2800" dirty="0">
                <a:latin typeface="Calibri" panose="020F0502020204030204" pitchFamily="34" charset="0"/>
              </a:rPr>
            </a:br>
            <a:endParaRPr lang="ru-RU" sz="28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276475"/>
            <a:ext cx="6248400" cy="324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CB71A-737F-4FFA-B608-2977BA8E0AF8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800" dirty="0" smtClean="0">
                <a:latin typeface="Calibri" panose="020F0502020204030204" pitchFamily="34" charset="0"/>
              </a:rPr>
              <a:t>Ziua ușilor deschise 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9C0D-7734-48A9-A545-386839D73B24}" type="slidenum">
              <a:rPr lang="es-ES" altLang="ru-RU" smtClean="0"/>
              <a:pPr/>
              <a:t>7</a:t>
            </a:fld>
            <a:endParaRPr lang="es-ES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600200"/>
            <a:ext cx="3886200" cy="259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67000"/>
            <a:ext cx="4154843" cy="276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B05B-3B40-4C02-9EDC-EA75861D3B23}" type="datetime1">
              <a:rPr lang="ro-RO" altLang="ru-RU" smtClean="0"/>
              <a:t>08.09.2016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455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4381" y="2055167"/>
            <a:ext cx="6973244" cy="76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8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457200"/>
            <a:ext cx="7467600" cy="12192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>Perfecționarea cadrelor în domeniul </a:t>
            </a:r>
            <a:r>
              <a:rPr lang="sq-AL" sz="2800" dirty="0">
                <a:latin typeface="Calibri" panose="020F0502020204030204" pitchFamily="34" charset="0"/>
              </a:rPr>
              <a:t>PI</a:t>
            </a:r>
            <a:br>
              <a:rPr lang="sq-AL" sz="2800" dirty="0">
                <a:latin typeface="Calibri" panose="020F0502020204030204" pitchFamily="34" charset="0"/>
              </a:rPr>
            </a:b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971800" y="2895600"/>
            <a:ext cx="5943600" cy="22860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o-RO" sz="2400" b="1" dirty="0" smtClean="0"/>
              <a:t>2015/2016 -32 seminare (11- în teritoriu)</a:t>
            </a:r>
          </a:p>
          <a:p>
            <a:r>
              <a:rPr lang="ro-RO" sz="2400" dirty="0"/>
              <a:t> </a:t>
            </a:r>
            <a:r>
              <a:rPr lang="ro-RO" sz="2400" b="1" dirty="0" smtClean="0"/>
              <a:t>1786 </a:t>
            </a:r>
            <a:r>
              <a:rPr lang="ro-RO" sz="2400" b="1" dirty="0"/>
              <a:t>persoane </a:t>
            </a:r>
            <a:r>
              <a:rPr lang="ro-RO" sz="2400" dirty="0"/>
              <a:t>școlarizate, </a:t>
            </a:r>
          </a:p>
          <a:p>
            <a:r>
              <a:rPr lang="ro-RO" sz="2400" dirty="0"/>
              <a:t>dintre care </a:t>
            </a:r>
            <a:r>
              <a:rPr lang="ro-RO" sz="2400" b="1" dirty="0"/>
              <a:t>219 pers</a:t>
            </a:r>
            <a:r>
              <a:rPr lang="ro-RO" sz="2400" dirty="0"/>
              <a:t>. din sectorul justiției </a:t>
            </a:r>
          </a:p>
          <a:p>
            <a:pPr marL="0" indent="0">
              <a:lnSpc>
                <a:spcPct val="200000"/>
              </a:lnSpc>
              <a:buNone/>
            </a:pPr>
            <a:endParaRPr lang="ro-RO" sz="2400" strike="sngStrike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156" y="2205335"/>
            <a:ext cx="674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 smtClean="0">
                <a:solidFill>
                  <a:srgbClr val="000000"/>
                </a:solidFill>
              </a:rPr>
              <a:t> </a:t>
            </a:r>
            <a:r>
              <a:rPr lang="ro-R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Seminare</a:t>
            </a:r>
            <a:r>
              <a:rPr lang="ro-RO" sz="2400" dirty="0" smtClean="0">
                <a:solidFill>
                  <a:srgbClr val="000000"/>
                </a:solidFill>
              </a:rPr>
              <a:t>, </a:t>
            </a:r>
            <a:r>
              <a:rPr lang="ro-R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simpozioane,conferințe</a:t>
            </a:r>
            <a:r>
              <a:rPr lang="ro-RO" sz="2400" dirty="0" smtClean="0">
                <a:solidFill>
                  <a:srgbClr val="000000"/>
                </a:solidFill>
              </a:rPr>
              <a:t> </a:t>
            </a:r>
            <a:r>
              <a:rPr lang="ro-R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naționale</a:t>
            </a:r>
            <a:endParaRPr lang="ro-RO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2743200"/>
            <a:ext cx="0" cy="220980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5400" y="41910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95400" y="33528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28478" y="3124200"/>
            <a:ext cx="282922" cy="182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FE94-BF04-4098-A96A-C57644F0FB4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2956" y="1905000"/>
            <a:ext cx="7443635" cy="76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5E1A-F6CB-404D-AFE2-4BEB6DD217B1}" type="slidenum">
              <a:rPr lang="es-ES" altLang="ru-RU" smtClean="0">
                <a:solidFill>
                  <a:srgbClr val="000000"/>
                </a:solidFill>
              </a:rPr>
              <a:pPr/>
              <a:t>9</a:t>
            </a:fld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7467600" cy="1143000"/>
          </a:xfrm>
        </p:spPr>
        <p:txBody>
          <a:bodyPr/>
          <a:lstStyle/>
          <a:p>
            <a:r>
              <a:rPr lang="sq-AL" sz="2800" dirty="0" smtClean="0">
                <a:latin typeface="Calibri" panose="020F0502020204030204" pitchFamily="34" charset="0"/>
              </a:rPr>
              <a:t>Perfecționarea cadrelor în domeniul PI</a:t>
            </a:r>
            <a:endParaRPr lang="ru-RU" sz="2800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971800" y="2895600"/>
            <a:ext cx="5943600" cy="2819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ro-RO" sz="2400" b="1" dirty="0" smtClean="0"/>
              <a:t>2015/2016   (6 seminare)</a:t>
            </a:r>
          </a:p>
          <a:p>
            <a:pPr>
              <a:lnSpc>
                <a:spcPct val="200000"/>
              </a:lnSpc>
            </a:pPr>
            <a:r>
              <a:rPr lang="ro-RO" sz="2400" dirty="0" smtClean="0"/>
              <a:t>2014/2015   (3 seminare)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1905001"/>
            <a:ext cx="635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Seminare</a:t>
            </a:r>
            <a:r>
              <a:rPr lang="ro-RO" sz="2400" dirty="0">
                <a:solidFill>
                  <a:srgbClr val="000000"/>
                </a:solidFill>
                <a:latin typeface="Calibri" panose="020F0502020204030204" pitchFamily="34" charset="0"/>
              </a:rPr>
              <a:t>, conferințe </a:t>
            </a:r>
            <a:r>
              <a:rPr lang="ro-R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internaționale</a:t>
            </a:r>
            <a:r>
              <a:rPr lang="ro-RO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o-R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(cu suportul OMPI, OEB, altor instituții)</a:t>
            </a:r>
            <a:endParaRPr lang="ro-RO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2667000"/>
            <a:ext cx="0" cy="236220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5400" y="41910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95400" y="3352800"/>
            <a:ext cx="1874539" cy="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28478" y="3124200"/>
            <a:ext cx="282922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5299-6A53-4DD7-B6AA-A6CB73A066DD}" type="datetime1">
              <a:rPr lang="ro-RO" altLang="ru-RU" smtClean="0">
                <a:solidFill>
                  <a:srgbClr val="000000"/>
                </a:solidFill>
              </a:rPr>
              <a:t>08.09.2016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6ac5f9f91f8f812695b88a77036e1a63bd7ecf"/>
</p:tagLst>
</file>

<file path=ppt/theme/theme1.xml><?xml version="1.0" encoding="utf-8"?>
<a:theme xmlns:a="http://schemas.openxmlformats.org/drawingml/2006/main" name="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4234</TotalTime>
  <Words>2677</Words>
  <Application>Microsoft Office PowerPoint</Application>
  <PresentationFormat>On-screen Show (4:3)</PresentationFormat>
  <Paragraphs>325</Paragraphs>
  <Slides>44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1</vt:lpstr>
      <vt:lpstr>2_1</vt:lpstr>
      <vt:lpstr>4_1</vt:lpstr>
      <vt:lpstr>1_1</vt:lpstr>
      <vt:lpstr>3_1</vt:lpstr>
      <vt:lpstr>5_1</vt:lpstr>
      <vt:lpstr>6_1</vt:lpstr>
      <vt:lpstr>7_1</vt:lpstr>
      <vt:lpstr>8_1</vt:lpstr>
      <vt:lpstr>9_1</vt:lpstr>
      <vt:lpstr>10_1</vt:lpstr>
      <vt:lpstr>11_1</vt:lpstr>
      <vt:lpstr>Raport de activitate </vt:lpstr>
      <vt:lpstr>Obiective asumate la preluarea mandatului</vt:lpstr>
      <vt:lpstr>Implementarea Acordului RM-UE  privind validarea brevetelor europene</vt:lpstr>
      <vt:lpstr>Semnarea Planului  de acțiuni comune  AGEPI-OEB </vt:lpstr>
      <vt:lpstr>EIS ”Infoinvent”/ 24-28.11.2015</vt:lpstr>
      <vt:lpstr>Reflectarea AGEPI în mass-media </vt:lpstr>
      <vt:lpstr>Ziua ușilor deschise </vt:lpstr>
      <vt:lpstr>Perfecționarea cadrelor în domeniul PI </vt:lpstr>
      <vt:lpstr>Perfecționarea cadrelor în domeniul PI</vt:lpstr>
      <vt:lpstr>Instruirea cadrelor în domeniul PI </vt:lpstr>
      <vt:lpstr>Introducerea cursului opțional de PI în licee</vt:lpstr>
      <vt:lpstr>Pagina de Facebook AGEPI - instrument  eficient de promovare a PI  </vt:lpstr>
      <vt:lpstr>Seminar cu jurnaliștii / 11-12.06.2016</vt:lpstr>
      <vt:lpstr>Promovarea invențiilor RM peste hotare  (Elveția Belgia, România, Germania etc.)</vt:lpstr>
      <vt:lpstr>Expozița internațională la Geneva / 10.04.2016</vt:lpstr>
      <vt:lpstr>Crearea Call Centrului în cadrul agenției</vt:lpstr>
      <vt:lpstr>Proiectul ”Din inimă. Branduri din Moldova” promovat  la Geneva, Elveția / 6-7.04.2016</vt:lpstr>
      <vt:lpstr>Sistemul de depunere on-line</vt:lpstr>
      <vt:lpstr>Gestiunea electronică a documentelor</vt:lpstr>
      <vt:lpstr>Mărci depuse on-line</vt:lpstr>
      <vt:lpstr> Cereri de înregistrare a mărcilor şi DMI depuse de mandatari </vt:lpstr>
      <vt:lpstr>Sistemului de depunere a cererilor  on-line / 09.2015-08.2016 </vt:lpstr>
      <vt:lpstr>Cereri depuse din 1993 până în prezent  </vt:lpstr>
      <vt:lpstr>Obiecte de proprietate industrială valabile / 15.08.2016</vt:lpstr>
      <vt:lpstr>PowerPoint Presentation</vt:lpstr>
      <vt:lpstr>Solicitanți străini care au depus cerere de înregistrare a mărcilor (proced. naţională)</vt:lpstr>
      <vt:lpstr>PowerPoint Presentation</vt:lpstr>
      <vt:lpstr>Structura veniturilor 09.2015 – 07.2016</vt:lpstr>
      <vt:lpstr>Acțiuni de susținere a producătorilor  autohtoni și promovare a IG</vt:lpstr>
      <vt:lpstr>Seminar național “Protecția IG”, organizat  în comun cu INAO Franța / 18.03.2016</vt:lpstr>
      <vt:lpstr>Seminarul"Rolul semnelor distinctive în dezvoltarea afacerilor", organizat în comun  cu OMPI și CCI a RM / 6-7.06.2016</vt:lpstr>
      <vt:lpstr>Promovarea  produselor  autohtone  cu Indicații Geografice în cadrul Zilei Europei </vt:lpstr>
      <vt:lpstr>Produse cu IG</vt:lpstr>
      <vt:lpstr>Produse cu IG</vt:lpstr>
      <vt:lpstr>Conferința de Nivel Înalt privind PI de la  Beijing, China / 21-22.07.2016</vt:lpstr>
      <vt:lpstr>1 septembrie 2016 </vt:lpstr>
      <vt:lpstr>Reuniunea subcomitetului RM-UE pentru IG</vt:lpstr>
      <vt:lpstr> Misiunea de lucru a experților OMPI  în domeniul dreptului de autor  </vt:lpstr>
      <vt:lpstr> Seminar privind gestiunea colectivă a  drepturilor artiştilor interpreţi în UE și RM  </vt:lpstr>
      <vt:lpstr>Modificări legislative adoptate</vt:lpstr>
      <vt:lpstr>Modificări legislative adoptate</vt:lpstr>
      <vt:lpstr>Transparența.Decizii AGEPI publicate on-line</vt:lpstr>
      <vt:lpstr>Agenția de Stat pentru Proprietatea  Intelectuală - 24 de ani</vt:lpstr>
      <vt:lpstr>       Priorități 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Curățenie și organizare  și Îmbunătățire continuă</dc:title>
  <dc:creator>Octavian Apostol</dc:creator>
  <cp:lastModifiedBy>Cristina Temciuc</cp:lastModifiedBy>
  <cp:revision>441</cp:revision>
  <cp:lastPrinted>2016-09-08T05:44:42Z</cp:lastPrinted>
  <dcterms:created xsi:type="dcterms:W3CDTF">2016-01-13T11:09:41Z</dcterms:created>
  <dcterms:modified xsi:type="dcterms:W3CDTF">2016-09-08T05:45:42Z</dcterms:modified>
</cp:coreProperties>
</file>